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62" r:id="rId5"/>
    <p:sldId id="294" r:id="rId6"/>
    <p:sldId id="304" r:id="rId7"/>
    <p:sldId id="305" r:id="rId8"/>
    <p:sldId id="306" r:id="rId9"/>
    <p:sldId id="276" r:id="rId10"/>
    <p:sldId id="277" r:id="rId11"/>
    <p:sldId id="278" r:id="rId12"/>
    <p:sldId id="279" r:id="rId13"/>
    <p:sldId id="288" r:id="rId14"/>
    <p:sldId id="287" r:id="rId15"/>
    <p:sldId id="307" r:id="rId16"/>
    <p:sldId id="269" r:id="rId17"/>
    <p:sldId id="297" r:id="rId18"/>
    <p:sldId id="295" r:id="rId19"/>
    <p:sldId id="296" r:id="rId20"/>
    <p:sldId id="302" r:id="rId21"/>
    <p:sldId id="299" r:id="rId22"/>
    <p:sldId id="300" r:id="rId23"/>
    <p:sldId id="298" r:id="rId24"/>
    <p:sldId id="301" r:id="rId25"/>
    <p:sldId id="303" r:id="rId26"/>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C4355-17F0-478F-BF39-9B2DFF606B8D}" v="49" dt="2022-02-18T21:36:35.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7" autoAdjust="0"/>
    <p:restoredTop sz="94660"/>
  </p:normalViewPr>
  <p:slideViewPr>
    <p:cSldViewPr snapToGrid="0">
      <p:cViewPr varScale="1">
        <p:scale>
          <a:sx n="128" d="100"/>
          <a:sy n="128" d="100"/>
        </p:scale>
        <p:origin x="20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3963D37C-4ED0-4C9E-B617-4C179B60082A}" type="datetimeFigureOut">
              <a:rPr lang="en-US" smtClean="0"/>
              <a:t>2/28/22</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99BECE0-BEFD-4EA1-8D1B-9384B9C7DFB3}" type="slidenum">
              <a:rPr lang="en-US" smtClean="0"/>
              <a:t>‹#›</a:t>
            </a:fld>
            <a:endParaRPr lang="en-US"/>
          </a:p>
        </p:txBody>
      </p:sp>
    </p:spTree>
    <p:extLst>
      <p:ext uri="{BB962C8B-B14F-4D97-AF65-F5344CB8AC3E}">
        <p14:creationId xmlns:p14="http://schemas.microsoft.com/office/powerpoint/2010/main" val="67371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0D60EA-747F-49FD-BA85-0D0B5FCDC4FE}" type="datetime1">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2EEA7-A041-43F1-8635-AE2FD1A621E1}" type="slidenum">
              <a:rPr lang="en-US" smtClean="0"/>
              <a:t>‹#›</a:t>
            </a:fld>
            <a:endParaRPr lang="en-US"/>
          </a:p>
        </p:txBody>
      </p:sp>
      <p:pic>
        <p:nvPicPr>
          <p:cNvPr id="11" name="Picture 10">
            <a:extLst>
              <a:ext uri="{FF2B5EF4-FFF2-40B4-BE49-F238E27FC236}">
                <a16:creationId xmlns:a16="http://schemas.microsoft.com/office/drawing/2014/main" id="{EDBFE533-B9FB-46D2-B8DC-4603FCBC8064}"/>
              </a:ext>
            </a:extLst>
          </p:cNvPr>
          <p:cNvPicPr>
            <a:picLocks noChangeAspect="1"/>
          </p:cNvPicPr>
          <p:nvPr userDrawn="1"/>
        </p:nvPicPr>
        <p:blipFill>
          <a:blip r:embed="rId2"/>
          <a:stretch>
            <a:fillRect/>
          </a:stretch>
        </p:blipFill>
        <p:spPr>
          <a:xfrm>
            <a:off x="7434806" y="33618"/>
            <a:ext cx="1633622" cy="715682"/>
          </a:xfrm>
          <a:prstGeom prst="rect">
            <a:avLst/>
          </a:prstGeom>
        </p:spPr>
      </p:pic>
    </p:spTree>
    <p:extLst>
      <p:ext uri="{BB962C8B-B14F-4D97-AF65-F5344CB8AC3E}">
        <p14:creationId xmlns:p14="http://schemas.microsoft.com/office/powerpoint/2010/main" val="190022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EAA7F-DF7B-4ABF-B97F-4A641513559F}" type="datetime1">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392685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3D0CC-F8E3-4D3F-85C0-B56D665F0624}" type="datetime1">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421019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38128-680D-4E04-9C8E-77316376C760}" type="datetime1">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2EEA7-A041-43F1-8635-AE2FD1A621E1}" type="slidenum">
              <a:rPr lang="en-US" smtClean="0"/>
              <a:t>‹#›</a:t>
            </a:fld>
            <a:endParaRPr lang="en-US"/>
          </a:p>
        </p:txBody>
      </p:sp>
      <p:pic>
        <p:nvPicPr>
          <p:cNvPr id="10" name="Picture 9">
            <a:extLst>
              <a:ext uri="{FF2B5EF4-FFF2-40B4-BE49-F238E27FC236}">
                <a16:creationId xmlns:a16="http://schemas.microsoft.com/office/drawing/2014/main" id="{30DA6BED-A233-48CA-9BDD-0C5BBF91BE83}"/>
              </a:ext>
            </a:extLst>
          </p:cNvPr>
          <p:cNvPicPr>
            <a:picLocks noChangeAspect="1"/>
          </p:cNvPicPr>
          <p:nvPr userDrawn="1"/>
        </p:nvPicPr>
        <p:blipFill>
          <a:blip r:embed="rId2"/>
          <a:stretch>
            <a:fillRect/>
          </a:stretch>
        </p:blipFill>
        <p:spPr>
          <a:xfrm>
            <a:off x="7434806" y="33618"/>
            <a:ext cx="1633622" cy="715682"/>
          </a:xfrm>
          <a:prstGeom prst="rect">
            <a:avLst/>
          </a:prstGeom>
        </p:spPr>
      </p:pic>
    </p:spTree>
    <p:extLst>
      <p:ext uri="{BB962C8B-B14F-4D97-AF65-F5344CB8AC3E}">
        <p14:creationId xmlns:p14="http://schemas.microsoft.com/office/powerpoint/2010/main" val="224561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0C664-92ED-4FCD-A4D8-304A29C0F674}" type="datetime1">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338969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738B3B-EA2B-4430-A60B-C90CD06DBA80}" type="datetime1">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378367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45A5D-33F4-40A3-A40F-61B83AF91644}" type="datetime1">
              <a:rPr lang="en-US" smtClean="0"/>
              <a:t>2/28/22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20512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405F50-5526-49A0-9DC5-F040DF7A0528}" type="datetime1">
              <a:rPr lang="en-US" smtClean="0"/>
              <a:t>2/28/22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290462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584E7-25A6-4F08-B14E-1C9964794032}" type="datetime1">
              <a:rPr lang="en-US" smtClean="0"/>
              <a:t>2/28/22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29206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DC4F37-894F-4D9E-A824-B591005A0E18}" type="datetime1">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124909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A541B-C21C-4C66-BB13-B78CB6FA6C2E}" type="datetime1">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2EEA7-A041-43F1-8635-AE2FD1A621E1}" type="slidenum">
              <a:rPr lang="en-US" smtClean="0"/>
              <a:t>‹#›</a:t>
            </a:fld>
            <a:endParaRPr lang="en-US"/>
          </a:p>
        </p:txBody>
      </p:sp>
    </p:spTree>
    <p:extLst>
      <p:ext uri="{BB962C8B-B14F-4D97-AF65-F5344CB8AC3E}">
        <p14:creationId xmlns:p14="http://schemas.microsoft.com/office/powerpoint/2010/main" val="290620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F852B-928C-4D41-A549-14BEBB66E44D}" type="datetime1">
              <a:rPr lang="en-US" smtClean="0"/>
              <a:t>2/28/22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2EEA7-A041-43F1-8635-AE2FD1A621E1}" type="slidenum">
              <a:rPr lang="en-US" smtClean="0"/>
              <a:t>‹#›</a:t>
            </a:fld>
            <a:endParaRPr lang="en-US"/>
          </a:p>
        </p:txBody>
      </p:sp>
    </p:spTree>
    <p:extLst>
      <p:ext uri="{BB962C8B-B14F-4D97-AF65-F5344CB8AC3E}">
        <p14:creationId xmlns:p14="http://schemas.microsoft.com/office/powerpoint/2010/main" val="4045513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diocesefwsb.org/eucharist-toolkit/" TargetMode="External"/><Relationship Id="rId7" Type="http://schemas.openxmlformats.org/officeDocument/2006/relationships/image" Target="../media/image4.png"/><Relationship Id="rId2" Type="http://schemas.openxmlformats.org/officeDocument/2006/relationships/hyperlink" Target="https://diocesefwsb.org/eucharist/" TargetMode="External"/><Relationship Id="rId1" Type="http://schemas.openxmlformats.org/officeDocument/2006/relationships/slideLayout" Target="../slideLayouts/slideLayout2.xml"/><Relationship Id="rId6" Type="http://schemas.openxmlformats.org/officeDocument/2006/relationships/hyperlink" Target="https://nam11.safelinks.protection.outlook.com/?url=https%3A%2F%2Flearn.reviveparishes.com%2Fcourses%2Ftake%2Feucharist-course%2Flessons&amp;data=04%7C01%7Ceucharistic.revivalfwsb%40diocesefwsb.org%7Cfd677f6d2cb24668769b08d9f088a758%7Ccbba38fcc33240b68151424de47e5942%7C1%7C0%7C637805293017880624%7CUnknown%7CTWFpbGZsb3d8eyJWIjoiMC4wLjAwMDAiLCJQIjoiV2luMzIiLCJBTiI6Ik1haWwiLCJXVCI6Mn0%3D%7C3000&amp;sdata=EcwWmn4B%2BWtGtJ682ihBn3MCoGIMjersIfZHlEF4z%2FI%3D&amp;reserved=0" TargetMode="External"/><Relationship Id="rId5" Type="http://schemas.openxmlformats.org/officeDocument/2006/relationships/hyperlink" Target="https://nam11.safelinks.protection.outlook.com/?url=https%3A%2F%2Feucharisticrevival.org%2F&amp;data=04%7C01%7Ceucharistic.revivalfwsb%40diocesefwsb.org%7Cfd677f6d2cb24668769b08d9f088a758%7Ccbba38fcc33240b68151424de47e5942%7C1%7C0%7C637805293017880624%7CUnknown%7CTWFpbGZsb3d8eyJWIjoiMC4wLjAwMDAiLCJQIjoiV2luMzIiLCJBTiI6Ik1haWwiLCJXVCI6Mn0%3D%7C3000&amp;sdata=Moi05PoEDKjj1okfst%2FdkjDZDQCBg4YY1scToqXIz0I%3D&amp;reserved=0" TargetMode="External"/><Relationship Id="rId4" Type="http://schemas.openxmlformats.org/officeDocument/2006/relationships/hyperlink" Target="https://www.usccb.org/resources/7-703%20The%20Mystery%20of%20Eucharist,%20for%20RE-UPLOAD,%20JANUARY%202022.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BE857D-524F-4CBC-8E7C-3D5582E2EFF7}"/>
              </a:ext>
            </a:extLst>
          </p:cNvPr>
          <p:cNvSpPr/>
          <p:nvPr/>
        </p:nvSpPr>
        <p:spPr>
          <a:xfrm>
            <a:off x="6242102" y="0"/>
            <a:ext cx="2901898" cy="127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26" name="Picture 2" descr="Bishop's Blog: Created Anew and Eucharistic Revival - Fall River Diocese">
            <a:extLst>
              <a:ext uri="{FF2B5EF4-FFF2-40B4-BE49-F238E27FC236}">
                <a16:creationId xmlns:a16="http://schemas.microsoft.com/office/drawing/2014/main" id="{0A9859D1-A824-42A0-81C0-C72E370F0E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38"/>
          <a:stretch/>
        </p:blipFill>
        <p:spPr bwMode="auto">
          <a:xfrm>
            <a:off x="5732529" y="110761"/>
            <a:ext cx="3197159" cy="1400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ucharistic Adoration – Franciscans of the Eucharist of Chicago">
            <a:extLst>
              <a:ext uri="{FF2B5EF4-FFF2-40B4-BE49-F238E27FC236}">
                <a16:creationId xmlns:a16="http://schemas.microsoft.com/office/drawing/2014/main" id="{A51EA927-3B6E-4462-950F-2D7A84B7E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81" y="2505364"/>
            <a:ext cx="8539253" cy="28317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812CCF-B80D-4117-B2DC-4FE6E28D6C6E}"/>
              </a:ext>
            </a:extLst>
          </p:cNvPr>
          <p:cNvSpPr>
            <a:spLocks noGrp="1"/>
          </p:cNvSpPr>
          <p:nvPr>
            <p:ph type="ctrTitle"/>
          </p:nvPr>
        </p:nvSpPr>
        <p:spPr>
          <a:xfrm>
            <a:off x="740475" y="201024"/>
            <a:ext cx="4274820" cy="1093429"/>
          </a:xfrm>
        </p:spPr>
        <p:txBody>
          <a:bodyPr>
            <a:noAutofit/>
          </a:bodyPr>
          <a:lstStyle/>
          <a:p>
            <a:r>
              <a:rPr lang="en-US" sz="2400" b="1" dirty="0">
                <a:latin typeface="Book Antiqua" panose="02040602050305030304" pitchFamily="18" charset="0"/>
              </a:rPr>
              <a:t>Diocese of </a:t>
            </a:r>
            <a:br>
              <a:rPr lang="en-US" sz="2400" b="1" dirty="0">
                <a:latin typeface="Book Antiqua" panose="02040602050305030304" pitchFamily="18" charset="0"/>
              </a:rPr>
            </a:br>
            <a:r>
              <a:rPr lang="en-US" sz="2400" b="1" dirty="0">
                <a:latin typeface="Book Antiqua" panose="02040602050305030304" pitchFamily="18" charset="0"/>
              </a:rPr>
              <a:t>Fort Wayne – South Bend</a:t>
            </a:r>
          </a:p>
        </p:txBody>
      </p:sp>
      <p:grpSp>
        <p:nvGrpSpPr>
          <p:cNvPr id="7" name="Group 6">
            <a:extLst>
              <a:ext uri="{FF2B5EF4-FFF2-40B4-BE49-F238E27FC236}">
                <a16:creationId xmlns:a16="http://schemas.microsoft.com/office/drawing/2014/main" id="{67C8FB77-B281-4918-ACA7-421B3D6FBF8F}"/>
              </a:ext>
            </a:extLst>
          </p:cNvPr>
          <p:cNvGrpSpPr>
            <a:grpSpLocks noChangeAspect="1"/>
          </p:cNvGrpSpPr>
          <p:nvPr/>
        </p:nvGrpSpPr>
        <p:grpSpPr>
          <a:xfrm>
            <a:off x="38854" y="36540"/>
            <a:ext cx="893669" cy="1314634"/>
            <a:chOff x="2952498" y="460825"/>
            <a:chExt cx="2895851" cy="4259949"/>
          </a:xfrm>
        </p:grpSpPr>
        <p:pic>
          <p:nvPicPr>
            <p:cNvPr id="5" name="Picture 4">
              <a:extLst>
                <a:ext uri="{FF2B5EF4-FFF2-40B4-BE49-F238E27FC236}">
                  <a16:creationId xmlns:a16="http://schemas.microsoft.com/office/drawing/2014/main" id="{6BE7B928-EBFA-4235-82C1-0B49575C3837}"/>
                </a:ext>
              </a:extLst>
            </p:cNvPr>
            <p:cNvPicPr>
              <a:picLocks noChangeAspect="1"/>
            </p:cNvPicPr>
            <p:nvPr/>
          </p:nvPicPr>
          <p:blipFill>
            <a:blip r:embed="rId4"/>
            <a:stretch>
              <a:fillRect/>
            </a:stretch>
          </p:blipFill>
          <p:spPr>
            <a:xfrm>
              <a:off x="2952498" y="460825"/>
              <a:ext cx="2895851" cy="4259949"/>
            </a:xfrm>
            <a:prstGeom prst="rect">
              <a:avLst/>
            </a:prstGeom>
          </p:spPr>
        </p:pic>
        <p:sp>
          <p:nvSpPr>
            <p:cNvPr id="6" name="Rectangle 5">
              <a:extLst>
                <a:ext uri="{FF2B5EF4-FFF2-40B4-BE49-F238E27FC236}">
                  <a16:creationId xmlns:a16="http://schemas.microsoft.com/office/drawing/2014/main" id="{AD8820D2-8F2A-4DFC-972F-EDC425FC3D77}"/>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BFA39797-10F7-4AE5-A8FB-4A746DDF3B6D}"/>
              </a:ext>
            </a:extLst>
          </p:cNvPr>
          <p:cNvSpPr txBox="1">
            <a:spLocks/>
          </p:cNvSpPr>
          <p:nvPr/>
        </p:nvSpPr>
        <p:spPr>
          <a:xfrm>
            <a:off x="380089" y="2665740"/>
            <a:ext cx="3572235"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latin typeface="Book Antiqua" panose="02040602050305030304" pitchFamily="18" charset="0"/>
            </a:endParaRPr>
          </a:p>
        </p:txBody>
      </p:sp>
      <p:sp>
        <p:nvSpPr>
          <p:cNvPr id="9" name="Title 1">
            <a:extLst>
              <a:ext uri="{FF2B5EF4-FFF2-40B4-BE49-F238E27FC236}">
                <a16:creationId xmlns:a16="http://schemas.microsoft.com/office/drawing/2014/main" id="{605E09F2-AA13-4D2F-B3B2-09510E6F58BD}"/>
              </a:ext>
            </a:extLst>
          </p:cNvPr>
          <p:cNvSpPr txBox="1">
            <a:spLocks/>
          </p:cNvSpPr>
          <p:nvPr/>
        </p:nvSpPr>
        <p:spPr>
          <a:xfrm>
            <a:off x="432545" y="4645471"/>
            <a:ext cx="3467321" cy="5682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Book Antiqua" panose="02040602050305030304" pitchFamily="18" charset="0"/>
              </a:rPr>
              <a:t>Eucharistic Revival</a:t>
            </a:r>
          </a:p>
          <a:p>
            <a:endParaRPr lang="en-US" sz="3200" b="1" dirty="0">
              <a:latin typeface="Book Antiqua" panose="02040602050305030304" pitchFamily="18" charset="0"/>
            </a:endParaRPr>
          </a:p>
          <a:p>
            <a:r>
              <a:rPr lang="en-US" sz="2400" b="1" dirty="0">
                <a:latin typeface="Book Antiqua" panose="02040602050305030304" pitchFamily="18" charset="0"/>
              </a:rPr>
              <a:t>Beginning Corpus Christi Sunday June 19, 2022</a:t>
            </a:r>
          </a:p>
        </p:txBody>
      </p:sp>
      <p:sp>
        <p:nvSpPr>
          <p:cNvPr id="4" name="Slide Number Placeholder 3">
            <a:extLst>
              <a:ext uri="{FF2B5EF4-FFF2-40B4-BE49-F238E27FC236}">
                <a16:creationId xmlns:a16="http://schemas.microsoft.com/office/drawing/2014/main" id="{0381136C-8658-4094-B2A6-4585C2B0151F}"/>
              </a:ext>
            </a:extLst>
          </p:cNvPr>
          <p:cNvSpPr>
            <a:spLocks noGrp="1"/>
          </p:cNvSpPr>
          <p:nvPr>
            <p:ph type="sldNum" sz="quarter" idx="12"/>
          </p:nvPr>
        </p:nvSpPr>
        <p:spPr/>
        <p:txBody>
          <a:bodyPr/>
          <a:lstStyle/>
          <a:p>
            <a:fld id="{17D2EEA7-A041-43F1-8635-AE2FD1A621E1}" type="slidenum">
              <a:rPr lang="en-US" smtClean="0"/>
              <a:t>1</a:t>
            </a:fld>
            <a:endParaRPr lang="en-US"/>
          </a:p>
        </p:txBody>
      </p:sp>
      <p:sp>
        <p:nvSpPr>
          <p:cNvPr id="8" name="TextBox 7">
            <a:extLst>
              <a:ext uri="{FF2B5EF4-FFF2-40B4-BE49-F238E27FC236}">
                <a16:creationId xmlns:a16="http://schemas.microsoft.com/office/drawing/2014/main" id="{79CFCBD0-8182-4F27-9A2C-3B75F789939F}"/>
              </a:ext>
            </a:extLst>
          </p:cNvPr>
          <p:cNvSpPr txBox="1"/>
          <p:nvPr/>
        </p:nvSpPr>
        <p:spPr>
          <a:xfrm>
            <a:off x="2681097" y="2095369"/>
            <a:ext cx="3966342"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Overview for Parish Point Persons</a:t>
            </a:r>
          </a:p>
        </p:txBody>
      </p:sp>
    </p:spTree>
    <p:extLst>
      <p:ext uri="{BB962C8B-B14F-4D97-AF65-F5344CB8AC3E}">
        <p14:creationId xmlns:p14="http://schemas.microsoft.com/office/powerpoint/2010/main" val="260802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93206" y="2528132"/>
            <a:ext cx="7622144" cy="3318744"/>
          </a:xfrm>
        </p:spPr>
        <p:txBody>
          <a:bodyPr anchor="t">
            <a:normAutofit/>
          </a:bodyPr>
          <a:lstStyle/>
          <a:p>
            <a:pPr marL="0" indent="0" algn="ctr">
              <a:lnSpc>
                <a:spcPct val="100000"/>
              </a:lnSpc>
              <a:buNone/>
            </a:pPr>
            <a:r>
              <a:rPr lang="en-US" sz="4000" b="1" dirty="0"/>
              <a:t>Eucharistic Revival</a:t>
            </a:r>
          </a:p>
          <a:p>
            <a:pPr marL="0" indent="0" algn="ctr">
              <a:lnSpc>
                <a:spcPct val="100000"/>
              </a:lnSpc>
              <a:buNone/>
            </a:pPr>
            <a:r>
              <a:rPr lang="en-US" sz="4000" b="1" dirty="0"/>
              <a:t>Diocese of Fort-Wayne South Bend</a:t>
            </a:r>
            <a:endParaRPr lang="en-US" sz="3600" dirty="0"/>
          </a:p>
        </p:txBody>
      </p:sp>
      <p:grpSp>
        <p:nvGrpSpPr>
          <p:cNvPr id="10" name="Group 9">
            <a:extLst>
              <a:ext uri="{FF2B5EF4-FFF2-40B4-BE49-F238E27FC236}">
                <a16:creationId xmlns:a16="http://schemas.microsoft.com/office/drawing/2014/main" id="{2947849E-16D6-4380-BD33-7F14BF6F9744}"/>
              </a:ext>
            </a:extLst>
          </p:cNvPr>
          <p:cNvGrpSpPr>
            <a:grpSpLocks noChangeAspect="1"/>
          </p:cNvGrpSpPr>
          <p:nvPr/>
        </p:nvGrpSpPr>
        <p:grpSpPr>
          <a:xfrm>
            <a:off x="31414" y="52075"/>
            <a:ext cx="425786" cy="626353"/>
            <a:chOff x="2952498" y="460825"/>
            <a:chExt cx="2895851" cy="4259949"/>
          </a:xfrm>
        </p:grpSpPr>
        <p:pic>
          <p:nvPicPr>
            <p:cNvPr id="11" name="Picture 10">
              <a:extLst>
                <a:ext uri="{FF2B5EF4-FFF2-40B4-BE49-F238E27FC236}">
                  <a16:creationId xmlns:a16="http://schemas.microsoft.com/office/drawing/2014/main" id="{71EC3687-710E-4E79-A743-D2AF7D9320F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2" name="Rectangle 11">
              <a:extLst>
                <a:ext uri="{FF2B5EF4-FFF2-40B4-BE49-F238E27FC236}">
                  <a16:creationId xmlns:a16="http://schemas.microsoft.com/office/drawing/2014/main" id="{DDA7DE72-3AC0-4EFA-A3A7-2B84E7FFF47C}"/>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Slide Number Placeholder 1">
            <a:extLst>
              <a:ext uri="{FF2B5EF4-FFF2-40B4-BE49-F238E27FC236}">
                <a16:creationId xmlns:a16="http://schemas.microsoft.com/office/drawing/2014/main" id="{739FC587-70AC-4BCB-AB86-AD029D97C8B7}"/>
              </a:ext>
            </a:extLst>
          </p:cNvPr>
          <p:cNvSpPr>
            <a:spLocks noGrp="1"/>
          </p:cNvSpPr>
          <p:nvPr>
            <p:ph type="sldNum" sz="quarter" idx="12"/>
          </p:nvPr>
        </p:nvSpPr>
        <p:spPr/>
        <p:txBody>
          <a:bodyPr/>
          <a:lstStyle/>
          <a:p>
            <a:fld id="{17D2EEA7-A041-43F1-8635-AE2FD1A621E1}" type="slidenum">
              <a:rPr lang="en-US" smtClean="0"/>
              <a:t>10</a:t>
            </a:fld>
            <a:endParaRPr lang="en-US"/>
          </a:p>
        </p:txBody>
      </p:sp>
      <p:pic>
        <p:nvPicPr>
          <p:cNvPr id="4" name="Picture 3">
            <a:extLst>
              <a:ext uri="{FF2B5EF4-FFF2-40B4-BE49-F238E27FC236}">
                <a16:creationId xmlns:a16="http://schemas.microsoft.com/office/drawing/2014/main" id="{17D42253-9253-4685-9834-CDA6C100BEA9}"/>
              </a:ext>
            </a:extLst>
          </p:cNvPr>
          <p:cNvPicPr>
            <a:picLocks noChangeAspect="1"/>
          </p:cNvPicPr>
          <p:nvPr/>
        </p:nvPicPr>
        <p:blipFill>
          <a:blip r:embed="rId3"/>
          <a:stretch>
            <a:fillRect/>
          </a:stretch>
        </p:blipFill>
        <p:spPr>
          <a:xfrm>
            <a:off x="2214862" y="4376264"/>
            <a:ext cx="4978831" cy="1991532"/>
          </a:xfrm>
          <a:prstGeom prst="rect">
            <a:avLst/>
          </a:prstGeom>
        </p:spPr>
      </p:pic>
    </p:spTree>
    <p:extLst>
      <p:ext uri="{BB962C8B-B14F-4D97-AF65-F5344CB8AC3E}">
        <p14:creationId xmlns:p14="http://schemas.microsoft.com/office/powerpoint/2010/main" val="223729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466036" cy="1188720"/>
          </a:xfrm>
        </p:spPr>
        <p:txBody>
          <a:bodyPr>
            <a:normAutofit/>
          </a:bodyPr>
          <a:lstStyle/>
          <a:p>
            <a:r>
              <a:rPr lang="en-US" dirty="0"/>
              <a:t>Diocesan and Parish Years</a:t>
            </a:r>
            <a:endParaRPr lang="en-US" b="1" dirty="0">
              <a:latin typeface="+mn-lt"/>
            </a:endParaRP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20FA6621-4A6C-4CE7-8FE8-B3142F01F643}"/>
              </a:ext>
            </a:extLst>
          </p:cNvPr>
          <p:cNvGrpSpPr>
            <a:grpSpLocks noChangeAspect="1"/>
          </p:cNvGrpSpPr>
          <p:nvPr/>
        </p:nvGrpSpPr>
        <p:grpSpPr>
          <a:xfrm>
            <a:off x="31414" y="52075"/>
            <a:ext cx="425786" cy="626353"/>
            <a:chOff x="2952498" y="460825"/>
            <a:chExt cx="2895851" cy="4259949"/>
          </a:xfrm>
        </p:grpSpPr>
        <p:pic>
          <p:nvPicPr>
            <p:cNvPr id="14" name="Picture 13">
              <a:extLst>
                <a:ext uri="{FF2B5EF4-FFF2-40B4-BE49-F238E27FC236}">
                  <a16:creationId xmlns:a16="http://schemas.microsoft.com/office/drawing/2014/main" id="{57F8297A-0EE9-4302-98EF-701F2531F07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5" name="Rectangle 14">
              <a:extLst>
                <a:ext uri="{FF2B5EF4-FFF2-40B4-BE49-F238E27FC236}">
                  <a16:creationId xmlns:a16="http://schemas.microsoft.com/office/drawing/2014/main" id="{740CCC98-6662-4AFE-9E4D-7E82A4C3C899}"/>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CC33D7DA-B512-4AAC-8D1D-C33D222F6A8A}"/>
              </a:ext>
            </a:extLst>
          </p:cNvPr>
          <p:cNvSpPr>
            <a:spLocks noGrp="1"/>
          </p:cNvSpPr>
          <p:nvPr>
            <p:ph idx="1"/>
          </p:nvPr>
        </p:nvSpPr>
        <p:spPr>
          <a:xfrm>
            <a:off x="655682" y="1805940"/>
            <a:ext cx="3515279" cy="4937759"/>
          </a:xfrm>
        </p:spPr>
        <p:txBody>
          <a:bodyPr>
            <a:normAutofit/>
          </a:bodyPr>
          <a:lstStyle/>
          <a:p>
            <a:pPr marL="0" indent="0">
              <a:lnSpc>
                <a:spcPct val="107000"/>
              </a:lnSpc>
              <a:spcBef>
                <a:spcPts val="0"/>
              </a:spcBef>
              <a:spcAft>
                <a:spcPts val="400"/>
              </a:spcAft>
              <a:buNone/>
            </a:pPr>
            <a:r>
              <a:rPr lang="en-US" sz="2200" b="1" dirty="0">
                <a:latin typeface="Calibri" panose="020F0502020204030204" pitchFamily="34" charset="0"/>
                <a:ea typeface="Calibri" panose="020F0502020204030204" pitchFamily="34" charset="0"/>
                <a:cs typeface="Calibri" panose="020F0502020204030204" pitchFamily="34" charset="0"/>
              </a:rPr>
              <a:t>   Diocesan Year </a:t>
            </a:r>
            <a:r>
              <a:rPr lang="en-US" sz="1400" dirty="0">
                <a:latin typeface="Calibri" panose="020F0502020204030204" pitchFamily="34" charset="0"/>
                <a:ea typeface="Calibri" panose="020F0502020204030204" pitchFamily="34" charset="0"/>
                <a:cs typeface="Calibri" panose="020F0502020204030204" pitchFamily="34" charset="0"/>
              </a:rPr>
              <a:t>(Jun ’22 – Jun ‘23)</a:t>
            </a:r>
            <a:endParaRPr lang="en-US" sz="2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400"/>
              </a:spcAft>
            </a:pPr>
            <a:r>
              <a:rPr lang="en-US" sz="2000" dirty="0">
                <a:latin typeface="Calibri" panose="020F0502020204030204" pitchFamily="34" charset="0"/>
                <a:ea typeface="Calibri" panose="020F0502020204030204" pitchFamily="34" charset="0"/>
                <a:cs typeface="Calibri" panose="020F0502020204030204" pitchFamily="34" charset="0"/>
              </a:rPr>
              <a:t>Kickoff Revival in our diocese - Eucharistic Procession and Festival (19 Jun ‘22)</a:t>
            </a:r>
          </a:p>
          <a:p>
            <a:pPr>
              <a:lnSpc>
                <a:spcPct val="107000"/>
              </a:lnSpc>
              <a:spcBef>
                <a:spcPts val="0"/>
              </a:spcBef>
              <a:spcAft>
                <a:spcPts val="400"/>
              </a:spcAft>
            </a:pPr>
            <a:r>
              <a:rPr lang="en-US" sz="2000" dirty="0">
                <a:latin typeface="Calibri" panose="020F0502020204030204" pitchFamily="34" charset="0"/>
                <a:ea typeface="Calibri" panose="020F0502020204030204" pitchFamily="34" charset="0"/>
                <a:cs typeface="Calibri" panose="020F0502020204030204" pitchFamily="34" charset="0"/>
              </a:rPr>
              <a:t>Recruit and form leaders across the diocese to execute Parish-year initiatives</a:t>
            </a:r>
          </a:p>
          <a:p>
            <a:pPr lvl="1">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Apostolates &amp; Movements</a:t>
            </a:r>
          </a:p>
          <a:p>
            <a:pPr lvl="1">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Parish Point Persons</a:t>
            </a:r>
          </a:p>
          <a:p>
            <a:pPr lvl="1">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Parish Music &amp; Liturgy Directors</a:t>
            </a:r>
          </a:p>
          <a:p>
            <a:pPr lvl="1">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Youth Ministers</a:t>
            </a:r>
          </a:p>
          <a:p>
            <a:pPr lvl="1">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Catholic Educators</a:t>
            </a:r>
          </a:p>
          <a:p>
            <a:pPr>
              <a:lnSpc>
                <a:spcPct val="107000"/>
              </a:lnSpc>
              <a:spcBef>
                <a:spcPts val="0"/>
              </a:spcBef>
              <a:spcAft>
                <a:spcPts val="400"/>
              </a:spcAft>
            </a:pPr>
            <a:r>
              <a:rPr lang="en-US" sz="2000" dirty="0">
                <a:latin typeface="Calibri" panose="020F0502020204030204" pitchFamily="34" charset="0"/>
                <a:ea typeface="Calibri" panose="020F0502020204030204" pitchFamily="34" charset="0"/>
                <a:cs typeface="Calibri" panose="020F0502020204030204" pitchFamily="34" charset="0"/>
              </a:rPr>
              <a:t>Recruit and train diocesan Eucharistic speakers</a:t>
            </a:r>
          </a:p>
          <a:p>
            <a:pPr>
              <a:lnSpc>
                <a:spcPct val="107000"/>
              </a:lnSpc>
              <a:spcBef>
                <a:spcPts val="0"/>
              </a:spcBef>
              <a:spcAft>
                <a:spcPts val="400"/>
              </a:spcAft>
            </a:pP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40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lvl="1">
              <a:lnSpc>
                <a:spcPct val="107000"/>
              </a:lnSpc>
              <a:spcBef>
                <a:spcPts val="0"/>
              </a:spcBef>
              <a:spcAft>
                <a:spcPts val="400"/>
              </a:spcAft>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35" name="Content Placeholder 2">
            <a:extLst>
              <a:ext uri="{FF2B5EF4-FFF2-40B4-BE49-F238E27FC236}">
                <a16:creationId xmlns:a16="http://schemas.microsoft.com/office/drawing/2014/main" id="{AE517F78-BE70-44E1-A7C7-29E136C964BD}"/>
              </a:ext>
            </a:extLst>
          </p:cNvPr>
          <p:cNvSpPr txBox="1">
            <a:spLocks/>
          </p:cNvSpPr>
          <p:nvPr/>
        </p:nvSpPr>
        <p:spPr>
          <a:xfrm>
            <a:off x="758830" y="5299358"/>
            <a:ext cx="7886700" cy="140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3" name="Picture 8" descr="Mass. Catholic Conf. issues a statement on SCOTUS DOMA ...">
            <a:extLst>
              <a:ext uri="{FF2B5EF4-FFF2-40B4-BE49-F238E27FC236}">
                <a16:creationId xmlns:a16="http://schemas.microsoft.com/office/drawing/2014/main" id="{74450694-7BFD-4556-9E21-65C17E162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126" y="6201643"/>
            <a:ext cx="917694" cy="596308"/>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FAEA374D-784F-4F0C-8F70-DAC9B743EF32}"/>
              </a:ext>
            </a:extLst>
          </p:cNvPr>
          <p:cNvSpPr txBox="1">
            <a:spLocks/>
          </p:cNvSpPr>
          <p:nvPr/>
        </p:nvSpPr>
        <p:spPr>
          <a:xfrm>
            <a:off x="4572000" y="1805940"/>
            <a:ext cx="4524820" cy="49377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400"/>
              </a:spcAft>
              <a:buNone/>
            </a:pPr>
            <a:r>
              <a:rPr lang="en-US" sz="2400" b="1" dirty="0">
                <a:latin typeface="Calibri" panose="020F0502020204030204" pitchFamily="34" charset="0"/>
                <a:ea typeface="Calibri" panose="020F0502020204030204" pitchFamily="34" charset="0"/>
                <a:cs typeface="Calibri" panose="020F0502020204030204" pitchFamily="34" charset="0"/>
              </a:rPr>
              <a:t>   Parish Year </a:t>
            </a:r>
            <a:r>
              <a:rPr lang="en-US" sz="1500" dirty="0">
                <a:latin typeface="Calibri" panose="020F0502020204030204" pitchFamily="34" charset="0"/>
                <a:ea typeface="Calibri" panose="020F0502020204030204" pitchFamily="34" charset="0"/>
                <a:cs typeface="Calibri" panose="020F0502020204030204" pitchFamily="34" charset="0"/>
              </a:rPr>
              <a:t>(Jun ’23 – Jun ‘24)</a:t>
            </a:r>
          </a:p>
          <a:p>
            <a:pPr>
              <a:lnSpc>
                <a:spcPct val="107000"/>
              </a:lnSpc>
              <a:spcBef>
                <a:spcPts val="0"/>
              </a:spcBef>
              <a:spcAft>
                <a:spcPts val="400"/>
              </a:spcAft>
            </a:pPr>
            <a:r>
              <a:rPr lang="en-US" sz="2200" dirty="0">
                <a:latin typeface="Calibri" panose="020F0502020204030204" pitchFamily="34" charset="0"/>
                <a:ea typeface="Calibri" panose="020F0502020204030204" pitchFamily="34" charset="0"/>
                <a:cs typeface="Calibri" panose="020F0502020204030204" pitchFamily="34" charset="0"/>
              </a:rPr>
              <a:t>Recruit, Form &amp; Train Parish Eucharistic Evangelists;  Evangelize the Eucharist</a:t>
            </a:r>
          </a:p>
          <a:p>
            <a:pPr>
              <a:lnSpc>
                <a:spcPct val="107000"/>
              </a:lnSpc>
              <a:spcBef>
                <a:spcPts val="0"/>
              </a:spcBef>
              <a:spcAft>
                <a:spcPts val="400"/>
              </a:spcAft>
            </a:pPr>
            <a:r>
              <a:rPr lang="en-US" sz="2200" dirty="0">
                <a:latin typeface="Calibri" panose="020F0502020204030204" pitchFamily="34" charset="0"/>
                <a:ea typeface="Calibri" panose="020F0502020204030204" pitchFamily="34" charset="0"/>
                <a:cs typeface="Calibri" panose="020F0502020204030204" pitchFamily="34" charset="0"/>
              </a:rPr>
              <a:t>Form parish leaders (ministry, small group, </a:t>
            </a:r>
            <a:r>
              <a:rPr lang="en-US" sz="2200" dirty="0" err="1">
                <a:latin typeface="Calibri" panose="020F0502020204030204" pitchFamily="34" charset="0"/>
                <a:ea typeface="Calibri" panose="020F0502020204030204" pitchFamily="34" charset="0"/>
                <a:cs typeface="Calibri" panose="020F0502020204030204" pitchFamily="34" charset="0"/>
              </a:rPr>
              <a:t>etc</a:t>
            </a:r>
            <a:r>
              <a:rPr lang="en-US" sz="2200" dirty="0">
                <a:latin typeface="Calibri" panose="020F0502020204030204" pitchFamily="34" charset="0"/>
                <a:ea typeface="Calibri" panose="020F0502020204030204" pitchFamily="34" charset="0"/>
                <a:cs typeface="Calibri" panose="020F0502020204030204" pitchFamily="34" charset="0"/>
              </a:rPr>
              <a:t>)</a:t>
            </a:r>
          </a:p>
          <a:p>
            <a:pPr>
              <a:lnSpc>
                <a:spcPct val="107000"/>
              </a:lnSpc>
              <a:spcBef>
                <a:spcPts val="0"/>
              </a:spcBef>
              <a:spcAft>
                <a:spcPts val="400"/>
              </a:spcAft>
            </a:pPr>
            <a:r>
              <a:rPr lang="en-US" sz="2200" dirty="0">
                <a:latin typeface="Calibri" panose="020F0502020204030204" pitchFamily="34" charset="0"/>
                <a:ea typeface="Calibri" panose="020F0502020204030204" pitchFamily="34" charset="0"/>
                <a:cs typeface="Calibri" panose="020F0502020204030204" pitchFamily="34" charset="0"/>
              </a:rPr>
              <a:t>Apostolates, movements &amp; religious communities provide events</a:t>
            </a:r>
          </a:p>
          <a:p>
            <a:pPr>
              <a:lnSpc>
                <a:spcPct val="107000"/>
              </a:lnSpc>
              <a:spcBef>
                <a:spcPts val="0"/>
              </a:spcBef>
              <a:spcAft>
                <a:spcPts val="400"/>
              </a:spcAft>
            </a:pPr>
            <a:r>
              <a:rPr lang="en-US" sz="2200" dirty="0">
                <a:latin typeface="Calibri" panose="020F0502020204030204" pitchFamily="34" charset="0"/>
                <a:ea typeface="Calibri" panose="020F0502020204030204" pitchFamily="34" charset="0"/>
                <a:cs typeface="Calibri" panose="020F0502020204030204" pitchFamily="34" charset="0"/>
              </a:rPr>
              <a:t>Parish schools &amp; ministries focus on Eucharist</a:t>
            </a:r>
          </a:p>
          <a:p>
            <a:pPr>
              <a:lnSpc>
                <a:spcPct val="107000"/>
              </a:lnSpc>
              <a:spcBef>
                <a:spcPts val="0"/>
              </a:spcBef>
              <a:spcAft>
                <a:spcPts val="400"/>
              </a:spcAft>
            </a:pPr>
            <a:r>
              <a:rPr lang="en-US" sz="2200" dirty="0">
                <a:latin typeface="Calibri" panose="020F0502020204030204" pitchFamily="34" charset="0"/>
                <a:ea typeface="Calibri" panose="020F0502020204030204" pitchFamily="34" charset="0"/>
                <a:cs typeface="Calibri" panose="020F0502020204030204" pitchFamily="34" charset="0"/>
              </a:rPr>
              <a:t>Parish Eucharistic Processions &amp; 40 Hours</a:t>
            </a:r>
          </a:p>
          <a:p>
            <a:pPr>
              <a:lnSpc>
                <a:spcPct val="107000"/>
              </a:lnSpc>
              <a:spcBef>
                <a:spcPts val="0"/>
              </a:spcBef>
              <a:spcAft>
                <a:spcPts val="400"/>
              </a:spcAft>
            </a:pPr>
            <a:r>
              <a:rPr lang="en-US" sz="2200" dirty="0">
                <a:latin typeface="Calibri" panose="020F0502020204030204" pitchFamily="34" charset="0"/>
                <a:ea typeface="Calibri" panose="020F0502020204030204" pitchFamily="34" charset="0"/>
                <a:cs typeface="Calibri" panose="020F0502020204030204" pitchFamily="34" charset="0"/>
              </a:rPr>
              <a:t>Teaching Masses &amp; Eucharistic homilies</a:t>
            </a:r>
          </a:p>
          <a:p>
            <a:pPr>
              <a:lnSpc>
                <a:spcPct val="107000"/>
              </a:lnSpc>
              <a:spcBef>
                <a:spcPts val="0"/>
              </a:spcBef>
              <a:spcAft>
                <a:spcPts val="400"/>
              </a:spcAft>
            </a:pPr>
            <a:r>
              <a:rPr lang="en-US" sz="2200" dirty="0">
                <a:latin typeface="Calibri" panose="020F0502020204030204" pitchFamily="34" charset="0"/>
                <a:ea typeface="Calibri" panose="020F0502020204030204" pitchFamily="34" charset="0"/>
                <a:cs typeface="Calibri" panose="020F0502020204030204" pitchFamily="34" charset="0"/>
              </a:rPr>
              <a:t>Parishes &amp; Families use </a:t>
            </a:r>
            <a:r>
              <a:rPr lang="en-US" sz="2200" dirty="0" err="1">
                <a:latin typeface="Calibri" panose="020F0502020204030204" pitchFamily="34" charset="0"/>
                <a:ea typeface="Calibri" panose="020F0502020204030204" pitchFamily="34" charset="0"/>
                <a:cs typeface="Calibri" panose="020F0502020204030204" pitchFamily="34" charset="0"/>
              </a:rPr>
              <a:t>Formed.Org</a:t>
            </a:r>
            <a:r>
              <a:rPr lang="en-US" sz="2200" dirty="0">
                <a:latin typeface="Calibri" panose="020F0502020204030204" pitchFamily="34" charset="0"/>
                <a:ea typeface="Calibri" panose="020F0502020204030204" pitchFamily="34" charset="0"/>
                <a:cs typeface="Calibri" panose="020F0502020204030204" pitchFamily="34" charset="0"/>
              </a:rPr>
              <a:t> Eucharist content</a:t>
            </a:r>
          </a:p>
        </p:txBody>
      </p:sp>
      <p:sp>
        <p:nvSpPr>
          <p:cNvPr id="3" name="Slide Number Placeholder 2">
            <a:extLst>
              <a:ext uri="{FF2B5EF4-FFF2-40B4-BE49-F238E27FC236}">
                <a16:creationId xmlns:a16="http://schemas.microsoft.com/office/drawing/2014/main" id="{DB13E424-1F8B-4157-8F2C-2B4F9146E3A2}"/>
              </a:ext>
            </a:extLst>
          </p:cNvPr>
          <p:cNvSpPr>
            <a:spLocks noGrp="1"/>
          </p:cNvSpPr>
          <p:nvPr>
            <p:ph type="sldNum" sz="quarter" idx="12"/>
          </p:nvPr>
        </p:nvSpPr>
        <p:spPr/>
        <p:txBody>
          <a:bodyPr/>
          <a:lstStyle/>
          <a:p>
            <a:fld id="{17D2EEA7-A041-43F1-8635-AE2FD1A621E1}" type="slidenum">
              <a:rPr lang="en-US" smtClean="0"/>
              <a:t>11</a:t>
            </a:fld>
            <a:endParaRPr lang="en-US"/>
          </a:p>
        </p:txBody>
      </p:sp>
    </p:spTree>
    <p:extLst>
      <p:ext uri="{BB962C8B-B14F-4D97-AF65-F5344CB8AC3E}">
        <p14:creationId xmlns:p14="http://schemas.microsoft.com/office/powerpoint/2010/main" val="182337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962204" y="1678860"/>
            <a:ext cx="7653260" cy="4058046"/>
          </a:xfrm>
        </p:spPr>
        <p:txBody>
          <a:bodyPr anchor="t">
            <a:normAutofit/>
          </a:bodyPr>
          <a:lstStyle/>
          <a:p>
            <a:pPr marL="0" indent="0" algn="ctr">
              <a:lnSpc>
                <a:spcPct val="100000"/>
              </a:lnSpc>
              <a:buNone/>
            </a:pPr>
            <a:r>
              <a:rPr lang="en-US" sz="4000" b="1" dirty="0"/>
              <a:t>Eucharistic Procession &amp; Festival                 </a:t>
            </a:r>
            <a:r>
              <a:rPr lang="en-US" dirty="0"/>
              <a:t>Corpus Christi Sunday, 19 June 2022, Warsaw, IN </a:t>
            </a:r>
          </a:p>
          <a:p>
            <a:pPr marL="0" indent="0" algn="ctr">
              <a:lnSpc>
                <a:spcPct val="100000"/>
              </a:lnSpc>
              <a:buNone/>
            </a:pPr>
            <a:endParaRPr lang="en-US" sz="1000" dirty="0">
              <a:latin typeface="Calibri" panose="020F0502020204030204" pitchFamily="34" charset="0"/>
              <a:ea typeface="Times New Roman" panose="02020603050405020304" pitchFamily="18" charset="0"/>
            </a:endParaRPr>
          </a:p>
          <a:p>
            <a:pPr marL="0" indent="0" algn="ctr">
              <a:lnSpc>
                <a:spcPct val="100000"/>
              </a:lnSpc>
              <a:buNone/>
            </a:pPr>
            <a:r>
              <a:rPr lang="en-US" sz="2000" dirty="0">
                <a:latin typeface="Calibri" panose="020F0502020204030204" pitchFamily="34" charset="0"/>
                <a:ea typeface="Times New Roman" panose="02020603050405020304" pitchFamily="18" charset="0"/>
              </a:rPr>
              <a:t>A fitting inauguration to the national Eucharistic Revival in our diocese</a:t>
            </a:r>
          </a:p>
          <a:p>
            <a:pPr marL="0" indent="0" algn="ctr">
              <a:lnSpc>
                <a:spcPct val="100000"/>
              </a:lnSpc>
              <a:buNone/>
            </a:pPr>
            <a:endParaRPr lang="en-US" sz="3600" dirty="0"/>
          </a:p>
        </p:txBody>
      </p:sp>
      <p:grpSp>
        <p:nvGrpSpPr>
          <p:cNvPr id="10" name="Group 9">
            <a:extLst>
              <a:ext uri="{FF2B5EF4-FFF2-40B4-BE49-F238E27FC236}">
                <a16:creationId xmlns:a16="http://schemas.microsoft.com/office/drawing/2014/main" id="{2947849E-16D6-4380-BD33-7F14BF6F9744}"/>
              </a:ext>
            </a:extLst>
          </p:cNvPr>
          <p:cNvGrpSpPr>
            <a:grpSpLocks noChangeAspect="1"/>
          </p:cNvGrpSpPr>
          <p:nvPr/>
        </p:nvGrpSpPr>
        <p:grpSpPr>
          <a:xfrm>
            <a:off x="31414" y="52075"/>
            <a:ext cx="425786" cy="626353"/>
            <a:chOff x="2952498" y="460825"/>
            <a:chExt cx="2895851" cy="4259949"/>
          </a:xfrm>
        </p:grpSpPr>
        <p:pic>
          <p:nvPicPr>
            <p:cNvPr id="11" name="Picture 10">
              <a:extLst>
                <a:ext uri="{FF2B5EF4-FFF2-40B4-BE49-F238E27FC236}">
                  <a16:creationId xmlns:a16="http://schemas.microsoft.com/office/drawing/2014/main" id="{71EC3687-710E-4E79-A743-D2AF7D9320F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2" name="Rectangle 11">
              <a:extLst>
                <a:ext uri="{FF2B5EF4-FFF2-40B4-BE49-F238E27FC236}">
                  <a16:creationId xmlns:a16="http://schemas.microsoft.com/office/drawing/2014/main" id="{DDA7DE72-3AC0-4EFA-A3A7-2B84E7FFF47C}"/>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Slide Number Placeholder 1">
            <a:extLst>
              <a:ext uri="{FF2B5EF4-FFF2-40B4-BE49-F238E27FC236}">
                <a16:creationId xmlns:a16="http://schemas.microsoft.com/office/drawing/2014/main" id="{0CF5EF43-6DB6-4799-ABC9-69EC678662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2EEA7-A041-43F1-8635-AE2FD1A62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descr="Wow 5,000 people in Sydney, Australia walk in Eucharistic Procession and  Archbishop proclaims Jesus is Substantially present - Video">
            <a:extLst>
              <a:ext uri="{FF2B5EF4-FFF2-40B4-BE49-F238E27FC236}">
                <a16:creationId xmlns:a16="http://schemas.microsoft.com/office/drawing/2014/main" id="{8B304514-938F-4252-89CC-AEB529066AAE}"/>
              </a:ext>
            </a:extLst>
          </p:cNvPr>
          <p:cNvPicPr>
            <a:picLocks noChangeAspect="1"/>
          </p:cNvPicPr>
          <p:nvPr/>
        </p:nvPicPr>
        <p:blipFill rotWithShape="1">
          <a:blip r:embed="rId3">
            <a:extLst>
              <a:ext uri="{28A0092B-C50C-407E-A947-70E740481C1C}">
                <a14:useLocalDpi xmlns:a14="http://schemas.microsoft.com/office/drawing/2010/main" val="0"/>
              </a:ext>
            </a:extLst>
          </a:blip>
          <a:srcRect r="-480"/>
          <a:stretch/>
        </p:blipFill>
        <p:spPr bwMode="auto">
          <a:xfrm>
            <a:off x="2246501" y="3638301"/>
            <a:ext cx="4650998" cy="3083175"/>
          </a:xfrm>
          <a:prstGeom prst="rect">
            <a:avLst/>
          </a:prstGeom>
          <a:noFill/>
          <a:ln>
            <a:noFill/>
          </a:ln>
        </p:spPr>
      </p:pic>
    </p:spTree>
    <p:extLst>
      <p:ext uri="{BB962C8B-B14F-4D97-AF65-F5344CB8AC3E}">
        <p14:creationId xmlns:p14="http://schemas.microsoft.com/office/powerpoint/2010/main" val="363858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369583" y="151992"/>
            <a:ext cx="3623808" cy="1188720"/>
          </a:xfrm>
        </p:spPr>
        <p:txBody>
          <a:bodyPr>
            <a:normAutofit/>
          </a:bodyPr>
          <a:lstStyle/>
          <a:p>
            <a:r>
              <a:rPr lang="en-US" dirty="0"/>
              <a:t>Procession</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8FB3D25A-CD67-49CC-B109-263C17E61D39}"/>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49CE6B88-6737-4C6F-93A9-AA36F7FD9D2E}"/>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E1505776-A0C5-4191-A4D0-8CEBABF194E1}"/>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a:extLst>
              <a:ext uri="{FF2B5EF4-FFF2-40B4-BE49-F238E27FC236}">
                <a16:creationId xmlns:a16="http://schemas.microsoft.com/office/drawing/2014/main" id="{9BBB15F5-CCE4-4AA3-87E9-5EE3D46E18C3}"/>
              </a:ext>
            </a:extLst>
          </p:cNvPr>
          <p:cNvSpPr>
            <a:spLocks noGrp="1"/>
          </p:cNvSpPr>
          <p:nvPr>
            <p:ph idx="1"/>
          </p:nvPr>
        </p:nvSpPr>
        <p:spPr/>
        <p:txBody>
          <a:bodyPr/>
          <a:lstStyle/>
          <a:p>
            <a:endParaRPr lang="en-US" dirty="0"/>
          </a:p>
        </p:txBody>
      </p:sp>
      <p:sp>
        <p:nvSpPr>
          <p:cNvPr id="10" name="Rectangle 9">
            <a:extLst>
              <a:ext uri="{FF2B5EF4-FFF2-40B4-BE49-F238E27FC236}">
                <a16:creationId xmlns:a16="http://schemas.microsoft.com/office/drawing/2014/main" id="{2A244CC5-3ABB-499C-96DC-DCF1C7398DEE}"/>
              </a:ext>
            </a:extLst>
          </p:cNvPr>
          <p:cNvSpPr/>
          <p:nvPr/>
        </p:nvSpPr>
        <p:spPr>
          <a:xfrm>
            <a:off x="0" y="1239858"/>
            <a:ext cx="9144000" cy="5618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02AF9C1-3E21-4270-AE85-555C710E8D15}"/>
              </a:ext>
            </a:extLst>
          </p:cNvPr>
          <p:cNvPicPr>
            <a:picLocks noChangeAspect="1"/>
          </p:cNvPicPr>
          <p:nvPr/>
        </p:nvPicPr>
        <p:blipFill>
          <a:blip r:embed="rId3"/>
          <a:stretch>
            <a:fillRect/>
          </a:stretch>
        </p:blipFill>
        <p:spPr>
          <a:xfrm>
            <a:off x="-7762" y="1239858"/>
            <a:ext cx="5346916" cy="5626385"/>
          </a:xfrm>
          <a:prstGeom prst="rect">
            <a:avLst/>
          </a:prstGeom>
        </p:spPr>
      </p:pic>
      <p:sp>
        <p:nvSpPr>
          <p:cNvPr id="21" name="TextBox 20">
            <a:extLst>
              <a:ext uri="{FF2B5EF4-FFF2-40B4-BE49-F238E27FC236}">
                <a16:creationId xmlns:a16="http://schemas.microsoft.com/office/drawing/2014/main" id="{7FF13B36-8173-409E-87BE-B3C389D2A2CA}"/>
              </a:ext>
            </a:extLst>
          </p:cNvPr>
          <p:cNvSpPr txBox="1"/>
          <p:nvPr/>
        </p:nvSpPr>
        <p:spPr>
          <a:xfrm>
            <a:off x="4287512" y="6336676"/>
            <a:ext cx="103630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Station 1</a:t>
            </a:r>
          </a:p>
        </p:txBody>
      </p:sp>
      <p:sp>
        <p:nvSpPr>
          <p:cNvPr id="22" name="TextBox 21">
            <a:extLst>
              <a:ext uri="{FF2B5EF4-FFF2-40B4-BE49-F238E27FC236}">
                <a16:creationId xmlns:a16="http://schemas.microsoft.com/office/drawing/2014/main" id="{62E83A3D-8877-4498-BA83-3FB00557C3F6}"/>
              </a:ext>
            </a:extLst>
          </p:cNvPr>
          <p:cNvSpPr txBox="1"/>
          <p:nvPr/>
        </p:nvSpPr>
        <p:spPr>
          <a:xfrm>
            <a:off x="17801" y="5514679"/>
            <a:ext cx="1041182" cy="507831"/>
          </a:xfrm>
          <a:prstGeom prst="rect">
            <a:avLst/>
          </a:prstGeom>
          <a:noFill/>
        </p:spPr>
        <p:txBody>
          <a:bodyPr wrap="non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Station 2</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Central Park</a:t>
            </a:r>
          </a:p>
        </p:txBody>
      </p:sp>
      <p:sp>
        <p:nvSpPr>
          <p:cNvPr id="23" name="TextBox 22">
            <a:extLst>
              <a:ext uri="{FF2B5EF4-FFF2-40B4-BE49-F238E27FC236}">
                <a16:creationId xmlns:a16="http://schemas.microsoft.com/office/drawing/2014/main" id="{A3A504DC-A9BF-443C-8D4E-B2A87584AC88}"/>
              </a:ext>
            </a:extLst>
          </p:cNvPr>
          <p:cNvSpPr txBox="1"/>
          <p:nvPr/>
        </p:nvSpPr>
        <p:spPr>
          <a:xfrm>
            <a:off x="-46508" y="1232555"/>
            <a:ext cx="10411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Station 3</a:t>
            </a:r>
            <a:endParaRPr kumimoji="0" lang="en-US"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4" name="Slide Number Placeholder 3">
            <a:extLst>
              <a:ext uri="{FF2B5EF4-FFF2-40B4-BE49-F238E27FC236}">
                <a16:creationId xmlns:a16="http://schemas.microsoft.com/office/drawing/2014/main" id="{1487839A-96F1-446F-BABB-5B4A5EEE2684}"/>
              </a:ext>
            </a:extLst>
          </p:cNvPr>
          <p:cNvSpPr>
            <a:spLocks noGrp="1"/>
          </p:cNvSpPr>
          <p:nvPr>
            <p:ph type="sldNum" sz="quarter" idx="12"/>
          </p:nvPr>
        </p:nvSpPr>
        <p:spPr>
          <a:xfrm>
            <a:off x="6743696" y="6433837"/>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2EEA7-A041-43F1-8635-AE2FD1A62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5" name="Content Placeholder 2">
            <a:extLst>
              <a:ext uri="{FF2B5EF4-FFF2-40B4-BE49-F238E27FC236}">
                <a16:creationId xmlns:a16="http://schemas.microsoft.com/office/drawing/2014/main" id="{489C03BD-3A34-4E97-ABA2-C23EF310C9B8}"/>
              </a:ext>
            </a:extLst>
          </p:cNvPr>
          <p:cNvSpPr txBox="1">
            <a:spLocks/>
          </p:cNvSpPr>
          <p:nvPr/>
        </p:nvSpPr>
        <p:spPr>
          <a:xfrm>
            <a:off x="5532895" y="1232554"/>
            <a:ext cx="3432874" cy="5625446"/>
          </a:xfrm>
          <a:prstGeom prst="rect">
            <a:avLst/>
          </a:prstGeom>
          <a:solidFill>
            <a:schemeClr val="bg1">
              <a:lumMod val="95000"/>
            </a:schemeClr>
          </a:solidFill>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120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2:30 to 5:00 pm, with several thousand expected, led by Bishop Kevin C. Rhoades</a:t>
            </a:r>
          </a:p>
          <a:p>
            <a:pPr marL="342900" indent="-342900">
              <a:lnSpc>
                <a:spcPct val="110000"/>
              </a:lnSpc>
              <a:spcBef>
                <a:spcPts val="0"/>
              </a:spcBef>
              <a:spcAft>
                <a:spcPts val="120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Route from Sacred Heart to Our Lady of Guadalupe parish.  2.8 miles.  Stations at both end point, one station in Central Park</a:t>
            </a:r>
          </a:p>
          <a:p>
            <a:pPr marL="342900" indent="-342900">
              <a:lnSpc>
                <a:spcPct val="110000"/>
              </a:lnSpc>
              <a:spcBef>
                <a:spcPts val="0"/>
              </a:spcBef>
              <a:spcAft>
                <a:spcPts val="120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Choirs expected include the ND Children’s choir, Catholic Young Adult Choir</a:t>
            </a:r>
          </a:p>
          <a:p>
            <a:pPr marL="342900" indent="-342900">
              <a:lnSpc>
                <a:spcPct val="110000"/>
              </a:lnSpc>
              <a:spcBef>
                <a:spcPts val="0"/>
              </a:spcBef>
              <a:spcAft>
                <a:spcPts val="120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Ethnic groups and choirs from across the diocese (Hispanic, Burmese, Vietnamese, Filipino, Nigerian) in traditional attire and leading traditional ethnic hymns</a:t>
            </a:r>
          </a:p>
          <a:p>
            <a:pPr marL="342900" indent="-342900">
              <a:lnSpc>
                <a:spcPct val="110000"/>
              </a:lnSpc>
              <a:spcBef>
                <a:spcPts val="0"/>
              </a:spcBef>
              <a:spcAft>
                <a:spcPts val="120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Apostolate signage/banners and shirts are welcome</a:t>
            </a:r>
            <a:endParaRPr lang="en-US" sz="1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2577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88CC29-7639-42B6-9ABB-2406C95B1A1D}"/>
              </a:ext>
            </a:extLst>
          </p:cNvPr>
          <p:cNvSpPr/>
          <p:nvPr/>
        </p:nvSpPr>
        <p:spPr>
          <a:xfrm>
            <a:off x="6966488" y="7747"/>
            <a:ext cx="1425844" cy="875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025402" cy="1188720"/>
          </a:xfrm>
        </p:spPr>
        <p:txBody>
          <a:bodyPr>
            <a:normAutofit/>
          </a:bodyPr>
          <a:lstStyle/>
          <a:p>
            <a:r>
              <a:rPr lang="en-US" dirty="0"/>
              <a:t>Festival</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33119" y="1995054"/>
            <a:ext cx="8116328" cy="4862945"/>
          </a:xfrm>
        </p:spPr>
        <p:txBody>
          <a:bodyPr anchor="t">
            <a:normAutofit/>
          </a:bodyPr>
          <a:lstStyle/>
          <a:p>
            <a:pPr>
              <a:lnSpc>
                <a:spcPct val="100000"/>
              </a:lnSpc>
              <a:spcBef>
                <a:spcPts val="0"/>
              </a:spcBef>
              <a:spcAft>
                <a:spcPts val="1800"/>
              </a:spcAft>
            </a:pPr>
            <a:r>
              <a:rPr lang="en-US" sz="2000" i="0" dirty="0">
                <a:effectLst/>
                <a:latin typeface="Calibri" panose="020F0502020204030204" pitchFamily="34" charset="0"/>
              </a:rPr>
              <a:t>Begins immediately after conclusion of Eucharistic procession on the grounds of Our Lady of Guadalupe Parish.  Approximately 5 pm to 7 pm.</a:t>
            </a:r>
          </a:p>
          <a:p>
            <a:pPr>
              <a:lnSpc>
                <a:spcPct val="100000"/>
              </a:lnSpc>
              <a:spcBef>
                <a:spcPts val="0"/>
              </a:spcBef>
              <a:spcAft>
                <a:spcPts val="1800"/>
              </a:spcAft>
            </a:pPr>
            <a:r>
              <a:rPr lang="en-US" sz="2000" b="1" i="0" dirty="0">
                <a:effectLst/>
                <a:latin typeface="Calibri" panose="020F0502020204030204" pitchFamily="34" charset="0"/>
              </a:rPr>
              <a:t>Praise &amp; Worship.  </a:t>
            </a:r>
            <a:r>
              <a:rPr lang="en-US" sz="1800" i="0" dirty="0">
                <a:effectLst/>
                <a:latin typeface="Calibri" panose="020F0502020204030204" pitchFamily="34" charset="0"/>
              </a:rPr>
              <a:t>International b</a:t>
            </a:r>
            <a:r>
              <a:rPr lang="en-US" sz="1800" dirty="0">
                <a:latin typeface="Calibri" panose="020F0502020204030204" pitchFamily="34" charset="0"/>
              </a:rPr>
              <a:t>i-lingual Catholic praise &amp; worship</a:t>
            </a:r>
            <a:r>
              <a:rPr lang="en-US" sz="1800" i="0" dirty="0">
                <a:effectLst/>
                <a:latin typeface="Calibri" panose="020F0502020204030204" pitchFamily="34" charset="0"/>
              </a:rPr>
              <a:t> band. </a:t>
            </a:r>
          </a:p>
          <a:p>
            <a:pPr>
              <a:lnSpc>
                <a:spcPct val="100000"/>
              </a:lnSpc>
              <a:spcBef>
                <a:spcPts val="0"/>
              </a:spcBef>
              <a:spcAft>
                <a:spcPts val="1800"/>
              </a:spcAft>
            </a:pPr>
            <a:r>
              <a:rPr lang="en-US" sz="2000" b="1" dirty="0">
                <a:latin typeface="Calibri" panose="020F0502020204030204" pitchFamily="34" charset="0"/>
              </a:rPr>
              <a:t>Catechesis.  </a:t>
            </a:r>
            <a:r>
              <a:rPr lang="en-US" sz="1800" dirty="0">
                <a:latin typeface="Calibri" panose="020F0502020204030204" pitchFamily="34" charset="0"/>
              </a:rPr>
              <a:t>Catechetical material on the                                                                        Eucharist.  Eucharistic miracles exhibit. </a:t>
            </a:r>
          </a:p>
          <a:p>
            <a:pPr>
              <a:lnSpc>
                <a:spcPct val="100000"/>
              </a:lnSpc>
              <a:spcBef>
                <a:spcPts val="0"/>
              </a:spcBef>
              <a:spcAft>
                <a:spcPts val="1800"/>
              </a:spcAft>
            </a:pPr>
            <a:r>
              <a:rPr lang="en-US" sz="2000" b="1" i="0" dirty="0">
                <a:effectLst/>
                <a:latin typeface="Calibri" panose="020F0502020204030204" pitchFamily="34" charset="0"/>
              </a:rPr>
              <a:t>Apostolates &amp; Organizations.  </a:t>
            </a:r>
            <a:r>
              <a:rPr lang="en-US" sz="1800" i="0" dirty="0">
                <a:effectLst/>
                <a:latin typeface="Calibri" panose="020F0502020204030204" pitchFamily="34" charset="0"/>
              </a:rPr>
              <a:t>Tables &amp;                                                                       booths for educating the faithful about the                                                                            excellent Catholic groups in our diocese </a:t>
            </a:r>
            <a:endParaRPr lang="en-US" sz="1800" dirty="0">
              <a:latin typeface="Calibri" panose="020F0502020204030204" pitchFamily="34" charset="0"/>
            </a:endParaRPr>
          </a:p>
          <a:p>
            <a:pPr>
              <a:lnSpc>
                <a:spcPct val="100000"/>
              </a:lnSpc>
              <a:spcBef>
                <a:spcPts val="0"/>
              </a:spcBef>
              <a:spcAft>
                <a:spcPts val="1800"/>
              </a:spcAft>
            </a:pPr>
            <a:r>
              <a:rPr lang="en-US" sz="2000" b="1" i="0" dirty="0">
                <a:effectLst/>
                <a:latin typeface="Calibri" panose="020F0502020204030204" pitchFamily="34" charset="0"/>
              </a:rPr>
              <a:t>Food. </a:t>
            </a:r>
            <a:r>
              <a:rPr lang="en-US" sz="2000" b="0" i="0" dirty="0">
                <a:effectLst/>
                <a:latin typeface="Calibri" panose="020F0502020204030204" pitchFamily="34" charset="0"/>
              </a:rPr>
              <a:t> </a:t>
            </a:r>
            <a:r>
              <a:rPr lang="en-US" sz="1800" b="0" i="0" dirty="0">
                <a:effectLst/>
                <a:latin typeface="Calibri" panose="020F0502020204030204" pitchFamily="34" charset="0"/>
              </a:rPr>
              <a:t>Traditional Burmese, Hispanic, Filipino, Nigerian and Vietnames</a:t>
            </a:r>
            <a:r>
              <a:rPr lang="en-US" sz="1800" dirty="0">
                <a:latin typeface="Calibri" panose="020F0502020204030204" pitchFamily="34" charset="0"/>
              </a:rPr>
              <a:t>e dishes</a:t>
            </a:r>
            <a:endParaRPr lang="en-US" sz="1800" b="0" i="0" dirty="0">
              <a:effectLst/>
              <a:latin typeface="Calibri" panose="020F0502020204030204" pitchFamily="34" charset="0"/>
            </a:endParaRPr>
          </a:p>
          <a:p>
            <a:pPr>
              <a:lnSpc>
                <a:spcPct val="100000"/>
              </a:lnSpc>
              <a:spcBef>
                <a:spcPts val="0"/>
              </a:spcBef>
              <a:spcAft>
                <a:spcPts val="1800"/>
              </a:spcAft>
            </a:pPr>
            <a:r>
              <a:rPr lang="en-US" sz="2000" b="1" i="0" dirty="0">
                <a:effectLst/>
                <a:latin typeface="Calibri" panose="020F0502020204030204" pitchFamily="34" charset="0"/>
              </a:rPr>
              <a:t>Signage. </a:t>
            </a:r>
            <a:r>
              <a:rPr lang="en-US" sz="2000" b="0" i="0" dirty="0">
                <a:effectLst/>
                <a:latin typeface="Calibri" panose="020F0502020204030204" pitchFamily="34" charset="0"/>
              </a:rPr>
              <a:t>  </a:t>
            </a:r>
            <a:r>
              <a:rPr lang="en-US" sz="1800" b="0" i="0" dirty="0">
                <a:effectLst/>
                <a:latin typeface="Calibri" panose="020F0502020204030204" pitchFamily="34" charset="0"/>
              </a:rPr>
              <a:t>Groups welcome to display banners &amp; signage at the festival.  </a:t>
            </a: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06E204A-8082-4BB9-9765-66F198DC11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2EEA7-A041-43F1-8635-AE2FD1A62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146" name="Picture 2" descr="Reina y mamá | Jason Rivera Ft Celinés Díaz &amp; Kairy Marquez | Concierto en  vivo - YouTube">
            <a:extLst>
              <a:ext uri="{FF2B5EF4-FFF2-40B4-BE49-F238E27FC236}">
                <a16:creationId xmlns:a16="http://schemas.microsoft.com/office/drawing/2014/main" id="{E52ED877-EBC3-4D32-9157-8B7E3F3D8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33"/>
          <a:stretch/>
        </p:blipFill>
        <p:spPr bwMode="auto">
          <a:xfrm>
            <a:off x="5603724" y="248335"/>
            <a:ext cx="3345723" cy="16781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ucharistic Miracles of the World will be on display at Holy Rosary -  Central Wisconsin News">
            <a:extLst>
              <a:ext uri="{FF2B5EF4-FFF2-40B4-BE49-F238E27FC236}">
                <a16:creationId xmlns:a16="http://schemas.microsoft.com/office/drawing/2014/main" id="{C246D978-FE0C-4B02-A928-8088C223B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723" y="3336632"/>
            <a:ext cx="3345724" cy="167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9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5873700" cy="1188720"/>
          </a:xfrm>
        </p:spPr>
        <p:txBody>
          <a:bodyPr>
            <a:normAutofit fontScale="90000"/>
          </a:bodyPr>
          <a:lstStyle/>
          <a:p>
            <a:r>
              <a:rPr lang="en-US" dirty="0"/>
              <a:t>Point Person </a:t>
            </a:r>
            <a:br>
              <a:rPr lang="en-US" dirty="0"/>
            </a:br>
            <a:r>
              <a:rPr lang="en-US" dirty="0"/>
              <a:t>“Job Description”</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33119" y="1995054"/>
            <a:ext cx="7954419" cy="4762207"/>
          </a:xfrm>
        </p:spPr>
        <p:txBody>
          <a:bodyPr anchor="t">
            <a:normAutofit/>
          </a:bodyPr>
          <a:lstStyle/>
          <a:p>
            <a:pPr marL="342900" marR="0" lvl="0" indent="-342900">
              <a:lnSpc>
                <a:spcPct val="100000"/>
              </a:lnSpc>
              <a:spcBef>
                <a:spcPts val="0"/>
              </a:spcBef>
              <a:spcAft>
                <a:spcPts val="600"/>
              </a:spcAft>
              <a:buSzPts val="1000"/>
              <a:buFont typeface="Symbol" panose="05050102010706020507" pitchFamily="18" charset="2"/>
              <a:buChar char=""/>
              <a:tabLst>
                <a:tab pos="457200" algn="l"/>
              </a:tabLst>
            </a:pPr>
            <a:r>
              <a:rPr lang="en-US" sz="2000" dirty="0">
                <a:solidFill>
                  <a:srgbClr val="1D2228"/>
                </a:solidFill>
                <a:effectLst/>
                <a:ea typeface="Times New Roman" panose="02020603050405020304" pitchFamily="18" charset="0"/>
              </a:rPr>
              <a:t>Serve as the parish's primary contact with the Diocesan Point Person for the Revival </a:t>
            </a:r>
          </a:p>
          <a:p>
            <a:pPr marL="342900" marR="0" lvl="0" indent="-342900">
              <a:lnSpc>
                <a:spcPct val="100000"/>
              </a:lnSpc>
              <a:spcBef>
                <a:spcPts val="0"/>
              </a:spcBef>
              <a:spcAft>
                <a:spcPts val="600"/>
              </a:spcAft>
              <a:buSzPts val="1000"/>
              <a:buFont typeface="Symbol" panose="05050102010706020507" pitchFamily="18" charset="2"/>
              <a:buChar char=""/>
              <a:tabLst>
                <a:tab pos="457200" algn="l"/>
              </a:tabLst>
            </a:pPr>
            <a:r>
              <a:rPr lang="en-US" sz="2000" dirty="0">
                <a:solidFill>
                  <a:srgbClr val="1D2228"/>
                </a:solidFill>
                <a:effectLst/>
                <a:ea typeface="Times New Roman" panose="02020603050405020304" pitchFamily="18" charset="0"/>
              </a:rPr>
              <a:t>Serve as the parish's point of reference for the pastor, parish ministries and regional apostolates regarding the Eucharistic Revival </a:t>
            </a:r>
          </a:p>
          <a:p>
            <a:pPr marL="342900" marR="0" lvl="0" indent="-342900">
              <a:lnSpc>
                <a:spcPct val="100000"/>
              </a:lnSpc>
              <a:spcBef>
                <a:spcPts val="0"/>
              </a:spcBef>
              <a:spcAft>
                <a:spcPts val="600"/>
              </a:spcAft>
              <a:buSzPts val="1000"/>
              <a:buFont typeface="Symbol" panose="05050102010706020507" pitchFamily="18" charset="2"/>
              <a:buChar char=""/>
              <a:tabLst>
                <a:tab pos="457200" algn="l"/>
              </a:tabLst>
            </a:pPr>
            <a:r>
              <a:rPr lang="en-US" sz="2000" dirty="0">
                <a:solidFill>
                  <a:srgbClr val="1D2228"/>
                </a:solidFill>
                <a:effectLst/>
                <a:ea typeface="Times New Roman" panose="02020603050405020304" pitchFamily="18" charset="0"/>
              </a:rPr>
              <a:t>Forward Revival information received from the diocese to the pastor and parish leadership team</a:t>
            </a:r>
          </a:p>
          <a:p>
            <a:pPr marL="342900" marR="0" lvl="0" indent="-342900">
              <a:lnSpc>
                <a:spcPct val="100000"/>
              </a:lnSpc>
              <a:spcBef>
                <a:spcPts val="0"/>
              </a:spcBef>
              <a:spcAft>
                <a:spcPts val="600"/>
              </a:spcAft>
              <a:buSzPts val="1000"/>
              <a:buFont typeface="Symbol" panose="05050102010706020507" pitchFamily="18" charset="2"/>
              <a:buChar char=""/>
              <a:tabLst>
                <a:tab pos="457200" algn="l"/>
              </a:tabLst>
            </a:pPr>
            <a:r>
              <a:rPr lang="en-US" sz="2000" dirty="0">
                <a:solidFill>
                  <a:srgbClr val="1D2228"/>
                </a:solidFill>
                <a:effectLst/>
                <a:ea typeface="Times New Roman" panose="02020603050405020304" pitchFamily="18" charset="0"/>
              </a:rPr>
              <a:t>Coordinate with the pastor and parish leadership team to identify new and existing parish initiatives that can support this process</a:t>
            </a:r>
          </a:p>
          <a:p>
            <a:pPr marL="342900" marR="0" lvl="0" indent="-342900">
              <a:lnSpc>
                <a:spcPct val="100000"/>
              </a:lnSpc>
              <a:spcBef>
                <a:spcPts val="0"/>
              </a:spcBef>
              <a:spcAft>
                <a:spcPts val="600"/>
              </a:spcAft>
              <a:buSzPts val="1000"/>
              <a:buFont typeface="Symbol" panose="05050102010706020507" pitchFamily="18" charset="2"/>
              <a:buChar char=""/>
              <a:tabLst>
                <a:tab pos="457200" algn="l"/>
              </a:tabLst>
            </a:pPr>
            <a:r>
              <a:rPr lang="en-US" sz="2000" dirty="0">
                <a:solidFill>
                  <a:srgbClr val="1D2228"/>
                </a:solidFill>
                <a:effectLst/>
                <a:ea typeface="Times New Roman" panose="02020603050405020304" pitchFamily="18" charset="0"/>
              </a:rPr>
              <a:t>Collaborate with other parish point persons on ideas and best practices via the Diocesan Revival collaboration webpage</a:t>
            </a:r>
          </a:p>
          <a:p>
            <a:pPr marL="342900" marR="0" lvl="0" indent="-342900">
              <a:lnSpc>
                <a:spcPct val="100000"/>
              </a:lnSpc>
              <a:spcBef>
                <a:spcPts val="0"/>
              </a:spcBef>
              <a:spcAft>
                <a:spcPts val="600"/>
              </a:spcAft>
              <a:buSzPts val="1000"/>
              <a:buFont typeface="Symbol" panose="05050102010706020507" pitchFamily="18" charset="2"/>
              <a:buChar char=""/>
              <a:tabLst>
                <a:tab pos="457200" algn="l"/>
              </a:tabLst>
            </a:pPr>
            <a:r>
              <a:rPr lang="en-US" sz="1800" dirty="0">
                <a:solidFill>
                  <a:srgbClr val="000000"/>
                </a:solidFill>
                <a:effectLst/>
                <a:ea typeface="Times New Roman" panose="02020603050405020304" pitchFamily="18" charset="0"/>
              </a:rPr>
              <a:t>In support of the pastor, coordinate the development and maintenance of a parish blueprint for the Revival, including a calendar of Revival activities.  Post the blueprints to the Diocese's Revival collaboration webpage.</a:t>
            </a:r>
            <a:endParaRPr lang="en-US" sz="1800" i="0" dirty="0">
              <a:effectLst/>
            </a:endParaRP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15</a:t>
            </a:fld>
            <a:endParaRPr lang="en-US"/>
          </a:p>
        </p:txBody>
      </p:sp>
      <p:pic>
        <p:nvPicPr>
          <p:cNvPr id="2050" name="Picture 2" descr="Word Writing Text Job Description. Business Concept for a Document that  Describes the Responsibilities of a Position Stock Illustration -  Illustration of interpersonal, petition: 131268437">
            <a:extLst>
              <a:ext uri="{FF2B5EF4-FFF2-40B4-BE49-F238E27FC236}">
                <a16:creationId xmlns:a16="http://schemas.microsoft.com/office/drawing/2014/main" id="{1D7A271A-28F8-40C8-BC5B-43B0260DB5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287"/>
          <a:stretch/>
        </p:blipFill>
        <p:spPr bwMode="auto">
          <a:xfrm>
            <a:off x="7113722" y="0"/>
            <a:ext cx="2030278" cy="171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2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6425374" cy="1188720"/>
          </a:xfrm>
        </p:spPr>
        <p:txBody>
          <a:bodyPr>
            <a:normAutofit/>
          </a:bodyPr>
          <a:lstStyle/>
          <a:p>
            <a:r>
              <a:rPr lang="en-US" dirty="0"/>
              <a:t>Point Person Characteristics</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33119" y="1995054"/>
            <a:ext cx="7954419" cy="4862946"/>
          </a:xfrm>
        </p:spPr>
        <p:txBody>
          <a:bodyPr anchor="t">
            <a:noAutofit/>
          </a:bodyPr>
          <a:lstStyle/>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Practicing Catholic in good standing with the Church</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Familiar with parish organization, ministries, and processes</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Have a desire to renew the Church by enkindling a living relationship with the Lord Jesus in the most Holy Eucharist </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Have responded to the call to live as a missionary disciple and have been prompted in their hearts to share that call with others </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Complete the Revival's Eucharistic missionary formation program </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Capable of galvanizing parishioners into action with the joy and zeal of missionary discipleship</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Lead collaboratively with charity, patience, humility, empathy, and authenticity </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Prayerful and organized, coupled with the ability to prudently discern and engage others</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dirty="0">
                <a:solidFill>
                  <a:srgbClr val="000000"/>
                </a:solidFill>
                <a:effectLst/>
                <a:ea typeface="Times New Roman" panose="02020603050405020304" pitchFamily="18" charset="0"/>
                <a:cs typeface="Times New Roman" panose="02020603050405020304" pitchFamily="18" charset="0"/>
              </a:rPr>
              <a:t>Willing and able to devote some time during the workday, and possibly on evenings or weekends as necessary</a:t>
            </a: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16</a:t>
            </a:fld>
            <a:endParaRPr lang="en-US"/>
          </a:p>
        </p:txBody>
      </p:sp>
    </p:spTree>
    <p:extLst>
      <p:ext uri="{BB962C8B-B14F-4D97-AF65-F5344CB8AC3E}">
        <p14:creationId xmlns:p14="http://schemas.microsoft.com/office/powerpoint/2010/main" val="156975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6425374" cy="1188720"/>
          </a:xfrm>
        </p:spPr>
        <p:txBody>
          <a:bodyPr>
            <a:normAutofit fontScale="90000"/>
          </a:bodyPr>
          <a:lstStyle/>
          <a:p>
            <a:r>
              <a:rPr lang="en-US" dirty="0"/>
              <a:t>Point Person Job Information</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33119" y="1920240"/>
            <a:ext cx="7954419" cy="4937760"/>
          </a:xfrm>
        </p:spPr>
        <p:txBody>
          <a:bodyPr anchor="t">
            <a:noAutofit/>
          </a:bodyPr>
          <a:lstStyle/>
          <a:p>
            <a:pPr>
              <a:spcBef>
                <a:spcPts val="0"/>
              </a:spcBef>
              <a:spcAft>
                <a:spcPts val="800"/>
              </a:spcAft>
            </a:pPr>
            <a:r>
              <a:rPr lang="en-US" sz="1600" b="1" dirty="0">
                <a:solidFill>
                  <a:srgbClr val="000000"/>
                </a:solidFill>
                <a:effectLst/>
                <a:latin typeface="Calibri" panose="020F0502020204030204" pitchFamily="34" charset="0"/>
                <a:ea typeface="Times New Roman" panose="02020603050405020304" pitchFamily="18" charset="0"/>
              </a:rPr>
              <a:t>Time Period.  </a:t>
            </a:r>
            <a:r>
              <a:rPr lang="en-US" sz="1600" dirty="0">
                <a:solidFill>
                  <a:srgbClr val="000000"/>
                </a:solidFill>
                <a:effectLst/>
                <a:latin typeface="Calibri" panose="020F0502020204030204" pitchFamily="34" charset="0"/>
                <a:ea typeface="Times New Roman" panose="02020603050405020304" pitchFamily="18" charset="0"/>
              </a:rPr>
              <a:t>The position will run for the duration of the Revival, from February 2022 through the National Eucharistic Congress in July of 2024.</a:t>
            </a:r>
            <a:endParaRPr lang="en-US" sz="1600" dirty="0">
              <a:effectLst/>
              <a:latin typeface="Calibri" panose="020F0502020204030204" pitchFamily="34" charset="0"/>
              <a:ea typeface="Calibri" panose="020F0502020204030204" pitchFamily="34" charset="0"/>
            </a:endParaRPr>
          </a:p>
          <a:p>
            <a:pPr>
              <a:spcBef>
                <a:spcPts val="0"/>
              </a:spcBef>
              <a:spcAft>
                <a:spcPts val="800"/>
              </a:spcAft>
            </a:pPr>
            <a:r>
              <a:rPr lang="en-US" sz="1600" b="1" dirty="0">
                <a:solidFill>
                  <a:srgbClr val="000000"/>
                </a:solidFill>
                <a:effectLst/>
                <a:latin typeface="Calibri" panose="020F0502020204030204" pitchFamily="34" charset="0"/>
                <a:ea typeface="Times New Roman" panose="02020603050405020304" pitchFamily="18" charset="0"/>
              </a:rPr>
              <a:t>Formation.  </a:t>
            </a:r>
            <a:r>
              <a:rPr lang="en-US" sz="1600" dirty="0">
                <a:solidFill>
                  <a:srgbClr val="000000"/>
                </a:solidFill>
                <a:effectLst/>
                <a:latin typeface="Calibri" panose="020F0502020204030204" pitchFamily="34" charset="0"/>
                <a:ea typeface="Times New Roman" panose="02020603050405020304" pitchFamily="18" charset="0"/>
              </a:rPr>
              <a:t> The formation will likely occur at a location within a one-hour drive, but remote formation may be possible as well.  The formation material is being created by the USCCB for adaptation as appropriate by each diocese. </a:t>
            </a:r>
            <a:endParaRPr lang="en-US" sz="1600" dirty="0">
              <a:effectLst/>
              <a:latin typeface="Calibri" panose="020F0502020204030204" pitchFamily="34" charset="0"/>
              <a:ea typeface="Calibri" panose="020F0502020204030204" pitchFamily="34" charset="0"/>
            </a:endParaRPr>
          </a:p>
          <a:p>
            <a:pPr>
              <a:spcBef>
                <a:spcPts val="0"/>
              </a:spcBef>
              <a:spcAft>
                <a:spcPts val="800"/>
              </a:spcAft>
            </a:pPr>
            <a:r>
              <a:rPr lang="en-US" sz="1600" b="1" dirty="0">
                <a:solidFill>
                  <a:srgbClr val="000000"/>
                </a:solidFill>
                <a:effectLst/>
                <a:latin typeface="Calibri" panose="020F0502020204030204" pitchFamily="34" charset="0"/>
                <a:ea typeface="Times New Roman" panose="02020603050405020304" pitchFamily="18" charset="0"/>
              </a:rPr>
              <a:t>Time Commitment.  </a:t>
            </a:r>
            <a:r>
              <a:rPr lang="en-US" sz="1600" dirty="0">
                <a:solidFill>
                  <a:srgbClr val="000000"/>
                </a:solidFill>
                <a:effectLst/>
                <a:latin typeface="Calibri" panose="020F0502020204030204" pitchFamily="34" charset="0"/>
                <a:ea typeface="Times New Roman" panose="02020603050405020304" pitchFamily="18" charset="0"/>
              </a:rPr>
              <a:t>​The time commitment is expected to vary, with a larger amount during the parish planning phase and a lesser amount during the execution phase, with temporary surges in the proximity of parish events.  The amount of time during the execution phase would be based on the extent to which the point person is assigned the responsibility for individual events.  Overall a few hours per week is estimated on average.   There may some weeks where there no work is required.  </a:t>
            </a:r>
            <a:endParaRPr lang="en-US" sz="1600" dirty="0">
              <a:effectLst/>
              <a:latin typeface="Calibri" panose="020F0502020204030204" pitchFamily="34" charset="0"/>
              <a:ea typeface="Calibri" panose="020F0502020204030204" pitchFamily="34" charset="0"/>
            </a:endParaRPr>
          </a:p>
          <a:p>
            <a:pPr>
              <a:spcBef>
                <a:spcPts val="0"/>
              </a:spcBef>
              <a:spcAft>
                <a:spcPts val="800"/>
              </a:spcAft>
            </a:pPr>
            <a:r>
              <a:rPr lang="en-US" sz="1600" b="1" dirty="0">
                <a:solidFill>
                  <a:srgbClr val="000000"/>
                </a:solidFill>
                <a:effectLst/>
                <a:latin typeface="Calibri" panose="020F0502020204030204" pitchFamily="34" charset="0"/>
                <a:ea typeface="Times New Roman" panose="02020603050405020304" pitchFamily="18" charset="0"/>
              </a:rPr>
              <a:t>Travel.  </a:t>
            </a:r>
            <a:r>
              <a:rPr lang="en-US" sz="1600" dirty="0">
                <a:solidFill>
                  <a:srgbClr val="000000"/>
                </a:solidFill>
                <a:effectLst/>
                <a:latin typeface="Calibri" panose="020F0502020204030204" pitchFamily="34" charset="0"/>
                <a:ea typeface="Times New Roman" panose="02020603050405020304" pitchFamily="18" charset="0"/>
              </a:rPr>
              <a:t>​No travel, except for the formation.</a:t>
            </a:r>
            <a:endParaRPr lang="en-US" sz="1600" dirty="0">
              <a:effectLst/>
              <a:latin typeface="Calibri" panose="020F0502020204030204" pitchFamily="34" charset="0"/>
              <a:ea typeface="Calibri" panose="020F0502020204030204" pitchFamily="34" charset="0"/>
            </a:endParaRPr>
          </a:p>
          <a:p>
            <a:pPr>
              <a:spcBef>
                <a:spcPts val="0"/>
              </a:spcBef>
              <a:spcAft>
                <a:spcPts val="800"/>
              </a:spcAft>
            </a:pPr>
            <a:r>
              <a:rPr lang="en-US" sz="1600" b="1" dirty="0">
                <a:solidFill>
                  <a:srgbClr val="000000"/>
                </a:solidFill>
                <a:effectLst/>
                <a:latin typeface="Calibri" panose="020F0502020204030204" pitchFamily="34" charset="0"/>
                <a:ea typeface="Times New Roman" panose="02020603050405020304" pitchFamily="18" charset="0"/>
              </a:rPr>
              <a:t>Meetings.  </a:t>
            </a:r>
            <a:r>
              <a:rPr lang="en-US" sz="1600" dirty="0">
                <a:solidFill>
                  <a:srgbClr val="000000"/>
                </a:solidFill>
                <a:effectLst/>
                <a:latin typeface="Calibri" panose="020F0502020204030204" pitchFamily="34" charset="0"/>
                <a:ea typeface="Times New Roman" panose="02020603050405020304" pitchFamily="18" charset="0"/>
              </a:rPr>
              <a:t>It is anticipated that the large majority of meetings would be within the parish.  The only face-to-face meeting envisioned at this time is the formation.   There will be an opportunity to collaborate with other parish point persons electronically.  Occasional "Zoom" meetings might evolve from this.</a:t>
            </a:r>
            <a:endParaRPr lang="en-US" sz="1600" dirty="0">
              <a:effectLst/>
              <a:latin typeface="Calibri" panose="020F0502020204030204" pitchFamily="34" charset="0"/>
              <a:ea typeface="Calibri" panose="020F0502020204030204" pitchFamily="34" charset="0"/>
            </a:endParaRPr>
          </a:p>
          <a:p>
            <a:pPr>
              <a:spcBef>
                <a:spcPts val="0"/>
              </a:spcBef>
              <a:spcAft>
                <a:spcPts val="800"/>
              </a:spcAft>
            </a:pPr>
            <a:r>
              <a:rPr lang="en-US" sz="1600" b="1" dirty="0">
                <a:solidFill>
                  <a:srgbClr val="000000"/>
                </a:solidFill>
                <a:effectLst/>
                <a:latin typeface="Calibri" panose="020F0502020204030204" pitchFamily="34" charset="0"/>
                <a:ea typeface="Times New Roman" panose="02020603050405020304" pitchFamily="18" charset="0"/>
              </a:rPr>
              <a:t>Guidance.  </a:t>
            </a:r>
            <a:r>
              <a:rPr lang="en-US" sz="1600" dirty="0">
                <a:solidFill>
                  <a:srgbClr val="000000"/>
                </a:solidFill>
                <a:effectLst/>
                <a:latin typeface="Calibri" panose="020F0502020204030204" pitchFamily="34" charset="0"/>
                <a:ea typeface="Times New Roman" panose="02020603050405020304" pitchFamily="18" charset="0"/>
              </a:rPr>
              <a:t>The diocesan point person is available to answer questions and provide guidance as needed.</a:t>
            </a:r>
            <a:endParaRPr lang="en-US" sz="1600" dirty="0">
              <a:effectLst/>
              <a:latin typeface="Calibri" panose="020F0502020204030204" pitchFamily="34" charset="0"/>
              <a:ea typeface="Calibri" panose="020F0502020204030204" pitchFamily="34" charset="0"/>
            </a:endParaRP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17</a:t>
            </a:fld>
            <a:endParaRPr lang="en-US"/>
          </a:p>
        </p:txBody>
      </p:sp>
      <p:pic>
        <p:nvPicPr>
          <p:cNvPr id="4098" name="Picture 2" descr="Home - Job Information">
            <a:extLst>
              <a:ext uri="{FF2B5EF4-FFF2-40B4-BE49-F238E27FC236}">
                <a16:creationId xmlns:a16="http://schemas.microsoft.com/office/drawing/2014/main" id="{6A7DE3FD-572B-4938-9201-8F814A149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61" y="0"/>
            <a:ext cx="1691639" cy="169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3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1"/>
            <a:ext cx="6392894" cy="847403"/>
          </a:xfrm>
        </p:spPr>
        <p:txBody>
          <a:bodyPr>
            <a:normAutofit/>
          </a:bodyPr>
          <a:lstStyle/>
          <a:p>
            <a:r>
              <a:rPr lang="en-US" sz="3600" dirty="0"/>
              <a:t>Parish Timeline -</a:t>
            </a:r>
            <a:r>
              <a:rPr lang="en-US" sz="4000" dirty="0"/>
              <a:t> </a:t>
            </a:r>
            <a:r>
              <a:rPr lang="en-US" sz="2000" dirty="0"/>
              <a:t>Year of Preparation (1 of 2)</a:t>
            </a:r>
            <a:endParaRPr lang="en-US" sz="4000" dirty="0"/>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33119" y="2269022"/>
            <a:ext cx="7954419" cy="4588977"/>
          </a:xfrm>
        </p:spPr>
        <p:txBody>
          <a:bodyPr anchor="t">
            <a:noAutofit/>
          </a:bodyPr>
          <a:lstStyle/>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Now.  </a:t>
            </a:r>
            <a:r>
              <a:rPr lang="en-US" sz="1600" dirty="0">
                <a:solidFill>
                  <a:srgbClr val="000000"/>
                </a:solidFill>
                <a:effectLst/>
                <a:ea typeface="Times New Roman" panose="02020603050405020304" pitchFamily="18" charset="0"/>
                <a:cs typeface="Times New Roman" panose="02020603050405020304" pitchFamily="18" charset="0"/>
              </a:rPr>
              <a:t>Diocesan Revival website online. (diocesefwsb.org/eucharist)</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Thu Feb 24.  </a:t>
            </a:r>
            <a:r>
              <a:rPr lang="en-US" sz="1600" dirty="0">
                <a:solidFill>
                  <a:srgbClr val="000000"/>
                </a:solidFill>
                <a:effectLst/>
                <a:ea typeface="Times New Roman" panose="02020603050405020304" pitchFamily="18" charset="0"/>
                <a:cs typeface="Times New Roman" panose="02020603050405020304" pitchFamily="18" charset="0"/>
              </a:rPr>
              <a:t>Parish toolkit (initial version) available on diocesan Revival website</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Fri Feb 25.  </a:t>
            </a:r>
            <a:r>
              <a:rPr lang="en-US" sz="1600" dirty="0">
                <a:solidFill>
                  <a:srgbClr val="000000"/>
                </a:solidFill>
                <a:effectLst/>
                <a:ea typeface="Times New Roman" panose="02020603050405020304" pitchFamily="18" charset="0"/>
                <a:cs typeface="Times New Roman" panose="02020603050405020304" pitchFamily="18" charset="0"/>
              </a:rPr>
              <a:t>Zoom.  Revival overview &amp; initial schedule of activity.  Q&amp;A.  Presented by Diocesan Point Person..</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Early to mid March</a:t>
            </a:r>
          </a:p>
          <a:p>
            <a:pPr marL="742950" lvl="1" indent="-285750">
              <a:lnSpc>
                <a:spcPct val="120000"/>
              </a:lnSpc>
              <a:spcBef>
                <a:spcPts val="0"/>
              </a:spcBef>
              <a:spcAft>
                <a:spcPts val="600"/>
              </a:spcAft>
              <a:buSzPts val="1000"/>
              <a:buFont typeface="Courier New" panose="02070309020205020404" pitchFamily="49" charset="0"/>
              <a:buChar char="o"/>
              <a:tabLst>
                <a:tab pos="914400" algn="l"/>
              </a:tabLst>
            </a:pPr>
            <a:r>
              <a:rPr lang="en-US" sz="1400" dirty="0">
                <a:solidFill>
                  <a:srgbClr val="000000"/>
                </a:solidFill>
                <a:effectLst/>
                <a:ea typeface="Times New Roman" panose="02020603050405020304" pitchFamily="18" charset="0"/>
                <a:cs typeface="Times New Roman" panose="02020603050405020304" pitchFamily="18" charset="0"/>
              </a:rPr>
              <a:t>Diocese will include Revival promotions in weekly communications to parishes for 3 weeks in a row - save the date and call out for volunteers - directed to the website.</a:t>
            </a:r>
          </a:p>
          <a:p>
            <a:pPr marL="742950" lvl="1" indent="-285750">
              <a:lnSpc>
                <a:spcPct val="120000"/>
              </a:lnSpc>
              <a:spcBef>
                <a:spcPts val="0"/>
              </a:spcBef>
              <a:spcAft>
                <a:spcPts val="600"/>
              </a:spcAft>
              <a:buSzPts val="1000"/>
              <a:buFont typeface="Courier New" panose="02070309020205020404" pitchFamily="49" charset="0"/>
              <a:buChar char="o"/>
              <a:tabLst>
                <a:tab pos="914400" algn="l"/>
              </a:tabLst>
            </a:pPr>
            <a:r>
              <a:rPr lang="en-US" sz="1400" dirty="0">
                <a:solidFill>
                  <a:srgbClr val="000000"/>
                </a:solidFill>
                <a:effectLst/>
                <a:ea typeface="Times New Roman" panose="02020603050405020304" pitchFamily="18" charset="0"/>
                <a:cs typeface="Times New Roman" panose="02020603050405020304" pitchFamily="18" charset="0"/>
              </a:rPr>
              <a:t>Procession &amp; Festival "save the date" bulletin text/graphic and pulpit announcement from Diocese</a:t>
            </a:r>
          </a:p>
          <a:p>
            <a:pPr marL="742950" lvl="1" indent="-285750">
              <a:lnSpc>
                <a:spcPct val="120000"/>
              </a:lnSpc>
              <a:spcBef>
                <a:spcPts val="0"/>
              </a:spcBef>
              <a:spcAft>
                <a:spcPts val="600"/>
              </a:spcAft>
              <a:buSzPts val="1000"/>
              <a:buFont typeface="Courier New" panose="02070309020205020404" pitchFamily="49" charset="0"/>
              <a:buChar char="o"/>
              <a:tabLst>
                <a:tab pos="914400" algn="l"/>
              </a:tabLst>
            </a:pPr>
            <a:r>
              <a:rPr lang="en-US" sz="1400" dirty="0">
                <a:solidFill>
                  <a:srgbClr val="000000"/>
                </a:solidFill>
                <a:effectLst/>
                <a:ea typeface="Times New Roman" panose="02020603050405020304" pitchFamily="18" charset="0"/>
                <a:cs typeface="Times New Roman" panose="02020603050405020304" pitchFamily="18" charset="0"/>
              </a:rPr>
              <a:t>Parishes begin encouraging parishioners to register for the Procession/Festival on the Diocesan website.</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Spring TBD</a:t>
            </a:r>
            <a:r>
              <a:rPr lang="en-US" sz="1600" dirty="0">
                <a:solidFill>
                  <a:srgbClr val="000000"/>
                </a:solidFill>
                <a:effectLst/>
                <a:ea typeface="Times New Roman" panose="02020603050405020304" pitchFamily="18" charset="0"/>
                <a:cs typeface="Times New Roman" panose="02020603050405020304" pitchFamily="18" charset="0"/>
              </a:rPr>
              <a:t>.  Formation event for parish point persons</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endParaRPr lang="en-US" sz="1600" dirty="0">
              <a:solidFill>
                <a:srgbClr val="000000"/>
              </a:solidFill>
              <a:effectLst/>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18</a:t>
            </a:fld>
            <a:endParaRPr lang="en-US"/>
          </a:p>
        </p:txBody>
      </p:sp>
      <p:pic>
        <p:nvPicPr>
          <p:cNvPr id="5" name="Picture 4">
            <a:extLst>
              <a:ext uri="{FF2B5EF4-FFF2-40B4-BE49-F238E27FC236}">
                <a16:creationId xmlns:a16="http://schemas.microsoft.com/office/drawing/2014/main" id="{39C13D50-DB1D-4144-864A-91BB54D172A0}"/>
              </a:ext>
            </a:extLst>
          </p:cNvPr>
          <p:cNvPicPr>
            <a:picLocks noChangeAspect="1"/>
          </p:cNvPicPr>
          <p:nvPr/>
        </p:nvPicPr>
        <p:blipFill>
          <a:blip r:embed="rId3"/>
          <a:stretch>
            <a:fillRect/>
          </a:stretch>
        </p:blipFill>
        <p:spPr>
          <a:xfrm>
            <a:off x="1712126" y="847402"/>
            <a:ext cx="6753909" cy="1421620"/>
          </a:xfrm>
          <a:prstGeom prst="rect">
            <a:avLst/>
          </a:prstGeom>
        </p:spPr>
      </p:pic>
      <p:sp>
        <p:nvSpPr>
          <p:cNvPr id="6" name="Oval 5">
            <a:extLst>
              <a:ext uri="{FF2B5EF4-FFF2-40B4-BE49-F238E27FC236}">
                <a16:creationId xmlns:a16="http://schemas.microsoft.com/office/drawing/2014/main" id="{E0F0ADB0-D588-4842-BFF9-743C977A8632}"/>
              </a:ext>
            </a:extLst>
          </p:cNvPr>
          <p:cNvSpPr/>
          <p:nvPr/>
        </p:nvSpPr>
        <p:spPr>
          <a:xfrm>
            <a:off x="1240022" y="678428"/>
            <a:ext cx="2611307" cy="107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37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33119" y="2510724"/>
            <a:ext cx="7954419" cy="4347275"/>
          </a:xfrm>
        </p:spPr>
        <p:txBody>
          <a:bodyPr anchor="t">
            <a:noAutofit/>
          </a:bodyPr>
          <a:lstStyle/>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Fri Apr 1.  </a:t>
            </a:r>
            <a:r>
              <a:rPr lang="en-US" sz="1600" dirty="0">
                <a:solidFill>
                  <a:srgbClr val="000000"/>
                </a:solidFill>
                <a:effectLst/>
                <a:ea typeface="Times New Roman" panose="02020603050405020304" pitchFamily="18" charset="0"/>
                <a:cs typeface="Times New Roman" panose="02020603050405020304" pitchFamily="18" charset="0"/>
              </a:rPr>
              <a:t>Bishop invitation video available on Revival website for including in parish communications</a:t>
            </a:r>
            <a:endParaRPr lang="en-US" sz="1600" b="1" dirty="0">
              <a:solidFill>
                <a:srgbClr val="000000"/>
              </a:solidFill>
              <a:effectLst/>
              <a:ea typeface="Times New Roman" panose="02020603050405020304" pitchFamily="18" charset="0"/>
              <a:cs typeface="Times New Roman" panose="02020603050405020304" pitchFamily="18" charset="0"/>
            </a:endParaRP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April.  </a:t>
            </a:r>
            <a:r>
              <a:rPr lang="en-US" sz="1600" dirty="0">
                <a:solidFill>
                  <a:srgbClr val="000000"/>
                </a:solidFill>
                <a:effectLst/>
                <a:ea typeface="Times New Roman" panose="02020603050405020304" pitchFamily="18" charset="0"/>
                <a:cs typeface="Times New Roman" panose="02020603050405020304" pitchFamily="18" charset="0"/>
              </a:rPr>
              <a:t>Revival T-Shirts template available in English and Spanish to each parish/apostolate to order on their own, parishes encouraged to promote parishioners to wear these.  Procession banners/signs can be created by parishes on their own if desired (no template).</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a typeface="Times New Roman" panose="02020603050405020304" pitchFamily="18" charset="0"/>
                <a:cs typeface="Times New Roman" panose="02020603050405020304" pitchFamily="18" charset="0"/>
              </a:rPr>
              <a:t>Apr 17 – Apr 30</a:t>
            </a:r>
            <a:r>
              <a:rPr lang="en-US" sz="1600" dirty="0">
                <a:solidFill>
                  <a:srgbClr val="000000"/>
                </a:solidFill>
                <a:effectLst/>
                <a:ea typeface="Times New Roman" panose="02020603050405020304" pitchFamily="18" charset="0"/>
                <a:cs typeface="Times New Roman" panose="02020603050405020304" pitchFamily="18" charset="0"/>
              </a:rPr>
              <a:t>.  Qty TBD Procession &amp; Festival 11 x 17" posters available from diocese for posting in parishes</a:t>
            </a:r>
          </a:p>
          <a:p>
            <a:pPr marL="285750" marR="0" lvl="0" indent="-285750" algn="l" defTabSz="914400" rtl="0" eaLnBrk="1" fontAlgn="auto" latinLnBrk="0" hangingPunct="1">
              <a:lnSpc>
                <a:spcPct val="120000"/>
              </a:lnSpc>
              <a:spcBef>
                <a:spcPts val="0"/>
              </a:spcBef>
              <a:spcAft>
                <a:spcPts val="600"/>
              </a:spcAft>
              <a:buClrTx/>
              <a:buSzPts val="1000"/>
              <a:buFont typeface="Courier New" panose="02070309020205020404" pitchFamily="49" charset="0"/>
              <a:buChar char="o"/>
              <a:tabLst>
                <a:tab pos="914400" algn="l"/>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Thu May 19.  </a:t>
            </a:r>
            <a:r>
              <a:rPr kumimoji="0" lang="en-US"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Procession &amp; Festival final bulletin text/graphic, pulpit announcement, Facebook announcement from Diocese.  On toolkit and in weekly communications from diocese starting on this date up until event.</a:t>
            </a:r>
          </a:p>
          <a:p>
            <a:pPr marL="285750" marR="0" lvl="0" indent="-285750" algn="l" defTabSz="914400" rtl="0" eaLnBrk="1" fontAlgn="auto" latinLnBrk="0" hangingPunct="1">
              <a:lnSpc>
                <a:spcPct val="120000"/>
              </a:lnSpc>
              <a:spcBef>
                <a:spcPts val="0"/>
              </a:spcBef>
              <a:spcAft>
                <a:spcPts val="600"/>
              </a:spcAft>
              <a:buClrTx/>
              <a:buSzPts val="1000"/>
              <a:buFont typeface="Courier New" panose="02070309020205020404" pitchFamily="49" charset="0"/>
              <a:buChar char="o"/>
              <a:tabLst>
                <a:tab pos="914400" algn="l"/>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Fri May 20.  </a:t>
            </a:r>
            <a:r>
              <a:rPr kumimoji="0" lang="en-US"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Parishes provide preliminary count of parishioners who wish to ride diocesan bus.</a:t>
            </a:r>
          </a:p>
          <a:p>
            <a:pPr marL="285750" marR="0" lvl="0" indent="-285750" algn="l" defTabSz="914400" rtl="0" eaLnBrk="1" fontAlgn="auto" latinLnBrk="0" hangingPunct="1">
              <a:lnSpc>
                <a:spcPct val="120000"/>
              </a:lnSpc>
              <a:spcBef>
                <a:spcPts val="0"/>
              </a:spcBef>
              <a:spcAft>
                <a:spcPts val="600"/>
              </a:spcAft>
              <a:buClrTx/>
              <a:buSzPts val="1000"/>
              <a:buFont typeface="Courier New" panose="02070309020205020404" pitchFamily="49" charset="0"/>
              <a:buChar char="o"/>
              <a:tabLst>
                <a:tab pos="914400" algn="l"/>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Fri Jun 10.  </a:t>
            </a:r>
            <a:r>
              <a:rPr kumimoji="0" lang="en-US" sz="16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Parishes provide final count of parishioners who wish to ride diocesan bus</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endParaRPr lang="en-US" sz="1600" dirty="0">
              <a:solidFill>
                <a:srgbClr val="000000"/>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19</a:t>
            </a:fld>
            <a:endParaRPr lang="en-US"/>
          </a:p>
        </p:txBody>
      </p:sp>
      <p:sp>
        <p:nvSpPr>
          <p:cNvPr id="13" name="Title 1">
            <a:extLst>
              <a:ext uri="{FF2B5EF4-FFF2-40B4-BE49-F238E27FC236}">
                <a16:creationId xmlns:a16="http://schemas.microsoft.com/office/drawing/2014/main" id="{63454D66-512A-4A9E-81C9-06B4D7A20F60}"/>
              </a:ext>
            </a:extLst>
          </p:cNvPr>
          <p:cNvSpPr>
            <a:spLocks noGrp="1"/>
          </p:cNvSpPr>
          <p:nvPr>
            <p:ph type="title"/>
          </p:nvPr>
        </p:nvSpPr>
        <p:spPr>
          <a:xfrm>
            <a:off x="1240022" y="-1"/>
            <a:ext cx="6392894" cy="847403"/>
          </a:xfrm>
        </p:spPr>
        <p:txBody>
          <a:bodyPr>
            <a:normAutofit/>
          </a:bodyPr>
          <a:lstStyle/>
          <a:p>
            <a:r>
              <a:rPr lang="en-US" sz="3600" dirty="0"/>
              <a:t>Parish Timeline -</a:t>
            </a:r>
            <a:r>
              <a:rPr lang="en-US" sz="4000" dirty="0"/>
              <a:t> </a:t>
            </a:r>
            <a:r>
              <a:rPr lang="en-US" sz="2000" dirty="0"/>
              <a:t>Year of Preparation (2 of 2)</a:t>
            </a:r>
            <a:endParaRPr lang="en-US" sz="4000" dirty="0"/>
          </a:p>
        </p:txBody>
      </p:sp>
      <p:grpSp>
        <p:nvGrpSpPr>
          <p:cNvPr id="14" name="Group 13">
            <a:extLst>
              <a:ext uri="{FF2B5EF4-FFF2-40B4-BE49-F238E27FC236}">
                <a16:creationId xmlns:a16="http://schemas.microsoft.com/office/drawing/2014/main" id="{7CD75B39-D995-48C1-8E08-29B02B1238EA}"/>
              </a:ext>
            </a:extLst>
          </p:cNvPr>
          <p:cNvGrpSpPr>
            <a:grpSpLocks noChangeAspect="1"/>
          </p:cNvGrpSpPr>
          <p:nvPr/>
        </p:nvGrpSpPr>
        <p:grpSpPr>
          <a:xfrm>
            <a:off x="31414" y="52075"/>
            <a:ext cx="425786" cy="626353"/>
            <a:chOff x="2952498" y="460825"/>
            <a:chExt cx="2895851" cy="4259949"/>
          </a:xfrm>
        </p:grpSpPr>
        <p:pic>
          <p:nvPicPr>
            <p:cNvPr id="15" name="Picture 14">
              <a:extLst>
                <a:ext uri="{FF2B5EF4-FFF2-40B4-BE49-F238E27FC236}">
                  <a16:creationId xmlns:a16="http://schemas.microsoft.com/office/drawing/2014/main" id="{4CBE02F5-FD79-444B-8CFB-56762993BA92}"/>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6" name="Rectangle 15">
              <a:extLst>
                <a:ext uri="{FF2B5EF4-FFF2-40B4-BE49-F238E27FC236}">
                  <a16:creationId xmlns:a16="http://schemas.microsoft.com/office/drawing/2014/main" id="{B6C0A4A2-C1F2-43D9-A893-68AB411DCC61}"/>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7" name="Picture 16">
            <a:extLst>
              <a:ext uri="{FF2B5EF4-FFF2-40B4-BE49-F238E27FC236}">
                <a16:creationId xmlns:a16="http://schemas.microsoft.com/office/drawing/2014/main" id="{A2DFED73-3986-41F6-92CE-A3F3BC95991C}"/>
              </a:ext>
            </a:extLst>
          </p:cNvPr>
          <p:cNvPicPr>
            <a:picLocks noChangeAspect="1"/>
          </p:cNvPicPr>
          <p:nvPr/>
        </p:nvPicPr>
        <p:blipFill>
          <a:blip r:embed="rId3"/>
          <a:stretch>
            <a:fillRect/>
          </a:stretch>
        </p:blipFill>
        <p:spPr>
          <a:xfrm>
            <a:off x="1712126" y="847402"/>
            <a:ext cx="6753909" cy="1421620"/>
          </a:xfrm>
          <a:prstGeom prst="rect">
            <a:avLst/>
          </a:prstGeom>
        </p:spPr>
      </p:pic>
      <p:sp>
        <p:nvSpPr>
          <p:cNvPr id="21" name="Oval 20">
            <a:extLst>
              <a:ext uri="{FF2B5EF4-FFF2-40B4-BE49-F238E27FC236}">
                <a16:creationId xmlns:a16="http://schemas.microsoft.com/office/drawing/2014/main" id="{15703C9C-1006-45B7-9CA6-BE59F8FB734D}"/>
              </a:ext>
            </a:extLst>
          </p:cNvPr>
          <p:cNvSpPr/>
          <p:nvPr/>
        </p:nvSpPr>
        <p:spPr>
          <a:xfrm>
            <a:off x="1240022" y="678428"/>
            <a:ext cx="2611307" cy="107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9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025402" cy="1188720"/>
          </a:xfrm>
        </p:spPr>
        <p:txBody>
          <a:bodyPr>
            <a:normAutofit/>
          </a:bodyPr>
          <a:lstStyle/>
          <a:p>
            <a:r>
              <a:rPr lang="en-US" dirty="0"/>
              <a:t>Agenda</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1240022" y="2176272"/>
            <a:ext cx="7025403" cy="4041648"/>
          </a:xfrm>
        </p:spPr>
        <p:txBody>
          <a:bodyPr anchor="t">
            <a:normAutofit/>
          </a:bodyPr>
          <a:lstStyle/>
          <a:p>
            <a:r>
              <a:rPr lang="en-US" sz="2400" dirty="0"/>
              <a:t>The National Eucharistic Revival </a:t>
            </a:r>
          </a:p>
          <a:p>
            <a:r>
              <a:rPr lang="en-US" sz="2400" dirty="0"/>
              <a:t>The Eucharistic Revival in our Diocese</a:t>
            </a:r>
          </a:p>
          <a:p>
            <a:r>
              <a:rPr lang="en-US" sz="2400" dirty="0"/>
              <a:t>Information for Point Persons</a:t>
            </a:r>
          </a:p>
        </p:txBody>
      </p:sp>
      <p:grpSp>
        <p:nvGrpSpPr>
          <p:cNvPr id="10" name="Group 9">
            <a:extLst>
              <a:ext uri="{FF2B5EF4-FFF2-40B4-BE49-F238E27FC236}">
                <a16:creationId xmlns:a16="http://schemas.microsoft.com/office/drawing/2014/main" id="{2947849E-16D6-4380-BD33-7F14BF6F9744}"/>
              </a:ext>
            </a:extLst>
          </p:cNvPr>
          <p:cNvGrpSpPr>
            <a:grpSpLocks noChangeAspect="1"/>
          </p:cNvGrpSpPr>
          <p:nvPr/>
        </p:nvGrpSpPr>
        <p:grpSpPr>
          <a:xfrm>
            <a:off x="31414" y="52075"/>
            <a:ext cx="425786" cy="626353"/>
            <a:chOff x="2952498" y="460825"/>
            <a:chExt cx="2895851" cy="4259949"/>
          </a:xfrm>
        </p:grpSpPr>
        <p:pic>
          <p:nvPicPr>
            <p:cNvPr id="11" name="Picture 10">
              <a:extLst>
                <a:ext uri="{FF2B5EF4-FFF2-40B4-BE49-F238E27FC236}">
                  <a16:creationId xmlns:a16="http://schemas.microsoft.com/office/drawing/2014/main" id="{71EC3687-710E-4E79-A743-D2AF7D9320F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2" name="Rectangle 11">
              <a:extLst>
                <a:ext uri="{FF2B5EF4-FFF2-40B4-BE49-F238E27FC236}">
                  <a16:creationId xmlns:a16="http://schemas.microsoft.com/office/drawing/2014/main" id="{DDA7DE72-3AC0-4EFA-A3A7-2B84E7FFF47C}"/>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B56AA5C-4479-43FB-9180-A709C19584B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2EEA7-A041-43F1-8635-AE2FD1A62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02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32272" y="136524"/>
            <a:ext cx="6425374" cy="473267"/>
          </a:xfrm>
        </p:spPr>
        <p:txBody>
          <a:bodyPr>
            <a:noAutofit/>
          </a:bodyPr>
          <a:lstStyle/>
          <a:p>
            <a:r>
              <a:rPr lang="en-US" sz="3600" dirty="0"/>
              <a:t>Parish Timeline </a:t>
            </a:r>
            <a:r>
              <a:rPr lang="en-US" sz="2000" dirty="0"/>
              <a:t>(Diocesan Year)</a:t>
            </a:r>
            <a:endParaRPr lang="en-US" sz="3600" dirty="0"/>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02123" y="2402450"/>
            <a:ext cx="7954419" cy="4155868"/>
          </a:xfrm>
        </p:spPr>
        <p:txBody>
          <a:bodyPr anchor="t">
            <a:noAutofit/>
          </a:bodyPr>
          <a:lstStyle/>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kumimoji="0" lang="en-US" sz="16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Sun Jun 19</a:t>
            </a:r>
          </a:p>
          <a:p>
            <a:pPr marL="742950" lvl="1" indent="-285750">
              <a:lnSpc>
                <a:spcPct val="120000"/>
              </a:lnSpc>
              <a:spcBef>
                <a:spcPts val="0"/>
              </a:spcBef>
              <a:spcAft>
                <a:spcPts val="600"/>
              </a:spcAft>
              <a:buSzPts val="1000"/>
              <a:buFont typeface="Courier New" panose="02070309020205020404" pitchFamily="49" charset="0"/>
              <a:buChar char="o"/>
              <a:tabLst>
                <a:tab pos="914400" algn="l"/>
              </a:tabLst>
            </a:pPr>
            <a:r>
              <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Final pulpit announcement about Procession/Festival (already provided by diocese)</a:t>
            </a:r>
          </a:p>
          <a:p>
            <a:pPr marL="742950" lvl="1" indent="-285750">
              <a:lnSpc>
                <a:spcPct val="120000"/>
              </a:lnSpc>
              <a:spcBef>
                <a:spcPts val="0"/>
              </a:spcBef>
              <a:spcAft>
                <a:spcPts val="600"/>
              </a:spcAft>
              <a:buSzPts val="1000"/>
              <a:buFont typeface="Courier New" panose="02070309020205020404" pitchFamily="49" charset="0"/>
              <a:buChar char="o"/>
              <a:tabLst>
                <a:tab pos="914400" algn="l"/>
              </a:tabLst>
            </a:pPr>
            <a:r>
              <a:rPr lang="en-US" sz="1400" dirty="0">
                <a:solidFill>
                  <a:srgbClr val="000000"/>
                </a:solidFill>
                <a:latin typeface="Calibri" panose="020F0502020204030204"/>
                <a:ea typeface="Times New Roman" panose="02020603050405020304" pitchFamily="18" charset="0"/>
                <a:cs typeface="Times New Roman" panose="02020603050405020304" pitchFamily="18" charset="0"/>
              </a:rPr>
              <a:t>Parishes participate in Procession and Festival in Warsaw</a:t>
            </a:r>
            <a:endParaRPr kumimoji="0" lang="en-US" sz="1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endParaRP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Jun 20 - Dec 20</a:t>
            </a:r>
            <a:r>
              <a:rPr lang="en-US" sz="1600" dirty="0">
                <a:solidFill>
                  <a:srgbClr val="000000"/>
                </a:solidFill>
                <a:effectLst/>
                <a:ea typeface="Times New Roman" panose="02020603050405020304" pitchFamily="18" charset="0"/>
                <a:cs typeface="Times New Roman" panose="02020603050405020304" pitchFamily="18" charset="0"/>
              </a:rPr>
              <a:t>.  Coordinate with pastor and staff to develop parish blueprint</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Sep &amp; Nov</a:t>
            </a:r>
            <a:r>
              <a:rPr lang="en-US" sz="1600" dirty="0">
                <a:solidFill>
                  <a:srgbClr val="000000"/>
                </a:solidFill>
                <a:effectLst/>
                <a:ea typeface="Times New Roman" panose="02020603050405020304" pitchFamily="18" charset="0"/>
                <a:cs typeface="Times New Roman" panose="02020603050405020304" pitchFamily="18" charset="0"/>
              </a:rPr>
              <a:t>.  Parish youth ministers participate in Eucharistic formation</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Dec 20 ‘22 - Jun 18 ‘23</a:t>
            </a:r>
            <a:r>
              <a:rPr lang="en-US" sz="1600" dirty="0">
                <a:solidFill>
                  <a:srgbClr val="000000"/>
                </a:solidFill>
                <a:effectLst/>
                <a:ea typeface="Times New Roman" panose="02020603050405020304" pitchFamily="18" charset="0"/>
                <a:cs typeface="Times New Roman" panose="02020603050405020304" pitchFamily="18" charset="0"/>
              </a:rPr>
              <a:t>.  Plan and recruit for each parish initiative</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Dec 20 ‘22 - Jun 18 ‘23</a:t>
            </a:r>
            <a:r>
              <a:rPr lang="en-US" sz="1600" dirty="0">
                <a:solidFill>
                  <a:srgbClr val="000000"/>
                </a:solidFill>
                <a:effectLst/>
                <a:ea typeface="Times New Roman" panose="02020603050405020304" pitchFamily="18" charset="0"/>
                <a:cs typeface="Times New Roman" panose="02020603050405020304" pitchFamily="18" charset="0"/>
              </a:rPr>
              <a:t>.  Plan and prepare for launching Eucharistic formation in religious education and catholic schools, leveraging material provided by diocese and USCCB.</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Jan 2023</a:t>
            </a:r>
            <a:r>
              <a:rPr lang="en-US" sz="1600" dirty="0">
                <a:solidFill>
                  <a:srgbClr val="000000"/>
                </a:solidFill>
                <a:effectLst/>
                <a:ea typeface="Times New Roman" panose="02020603050405020304" pitchFamily="18" charset="0"/>
                <a:cs typeface="Times New Roman" panose="02020603050405020304" pitchFamily="18" charset="0"/>
              </a:rPr>
              <a:t>.  Parish music/liturgy directors participate in Eucharistic formation [ Nov '22 for Hispanics]</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Apr 2023</a:t>
            </a:r>
            <a:r>
              <a:rPr lang="en-US" sz="1600" dirty="0">
                <a:solidFill>
                  <a:srgbClr val="000000"/>
                </a:solidFill>
                <a:effectLst/>
                <a:ea typeface="Times New Roman" panose="02020603050405020304" pitchFamily="18" charset="0"/>
                <a:cs typeface="Times New Roman" panose="02020603050405020304" pitchFamily="18" charset="0"/>
              </a:rPr>
              <a:t>.  Parish educators participate in Sat afternoon Eucharistic formation in Warsaw</a:t>
            </a: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20</a:t>
            </a:fld>
            <a:endParaRPr lang="en-US"/>
          </a:p>
        </p:txBody>
      </p:sp>
      <p:pic>
        <p:nvPicPr>
          <p:cNvPr id="11" name="Picture 10">
            <a:extLst>
              <a:ext uri="{FF2B5EF4-FFF2-40B4-BE49-F238E27FC236}">
                <a16:creationId xmlns:a16="http://schemas.microsoft.com/office/drawing/2014/main" id="{1618AD7F-6847-44FB-8077-4B05658E340B}"/>
              </a:ext>
            </a:extLst>
          </p:cNvPr>
          <p:cNvPicPr>
            <a:picLocks noChangeAspect="1"/>
          </p:cNvPicPr>
          <p:nvPr/>
        </p:nvPicPr>
        <p:blipFill>
          <a:blip r:embed="rId3"/>
          <a:stretch>
            <a:fillRect/>
          </a:stretch>
        </p:blipFill>
        <p:spPr>
          <a:xfrm>
            <a:off x="1712126" y="847402"/>
            <a:ext cx="6753909" cy="1421620"/>
          </a:xfrm>
          <a:prstGeom prst="rect">
            <a:avLst/>
          </a:prstGeom>
        </p:spPr>
      </p:pic>
      <p:sp>
        <p:nvSpPr>
          <p:cNvPr id="12" name="Oval 11">
            <a:extLst>
              <a:ext uri="{FF2B5EF4-FFF2-40B4-BE49-F238E27FC236}">
                <a16:creationId xmlns:a16="http://schemas.microsoft.com/office/drawing/2014/main" id="{41E28FC4-04C7-4F33-8F44-49C2367EE2C2}"/>
              </a:ext>
            </a:extLst>
          </p:cNvPr>
          <p:cNvSpPr/>
          <p:nvPr/>
        </p:nvSpPr>
        <p:spPr>
          <a:xfrm>
            <a:off x="3035201" y="674765"/>
            <a:ext cx="2358209" cy="107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17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84329" y="136525"/>
            <a:ext cx="6425374" cy="541904"/>
          </a:xfrm>
        </p:spPr>
        <p:txBody>
          <a:bodyPr>
            <a:noAutofit/>
          </a:bodyPr>
          <a:lstStyle/>
          <a:p>
            <a:r>
              <a:rPr lang="en-US" sz="3600" dirty="0"/>
              <a:t>Parish Timeline </a:t>
            </a:r>
            <a:r>
              <a:rPr lang="en-US" sz="2000" dirty="0"/>
              <a:t>(Parish Year)</a:t>
            </a:r>
            <a:endParaRPr lang="en-US" sz="3600" dirty="0"/>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02123" y="2437994"/>
            <a:ext cx="7954419" cy="4120323"/>
          </a:xfrm>
        </p:spPr>
        <p:txBody>
          <a:bodyPr anchor="t">
            <a:noAutofit/>
          </a:bodyPr>
          <a:lstStyle/>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Jun ‘23</a:t>
            </a:r>
            <a:r>
              <a:rPr lang="en-US" sz="1600" dirty="0">
                <a:solidFill>
                  <a:srgbClr val="000000"/>
                </a:solidFill>
                <a:effectLst/>
                <a:ea typeface="Times New Roman" panose="02020603050405020304" pitchFamily="18" charset="0"/>
                <a:cs typeface="Times New Roman" panose="02020603050405020304" pitchFamily="18" charset="0"/>
              </a:rPr>
              <a:t>.  Parish Eucharistic evangelization training</a:t>
            </a: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Jun '23-Jun ‘24</a:t>
            </a:r>
          </a:p>
          <a:p>
            <a:pPr marL="742950" lvl="1" indent="-285750">
              <a:lnSpc>
                <a:spcPct val="120000"/>
              </a:lnSpc>
              <a:spcBef>
                <a:spcPts val="0"/>
              </a:spcBef>
              <a:spcAft>
                <a:spcPts val="600"/>
              </a:spcAft>
              <a:buSzPts val="1000"/>
              <a:buFont typeface="Courier New" panose="02070309020205020404" pitchFamily="49" charset="0"/>
              <a:buChar char="o"/>
              <a:tabLst>
                <a:tab pos="914400" algn="l"/>
              </a:tabLst>
            </a:pPr>
            <a:r>
              <a:rPr lang="en-US" sz="1400" dirty="0">
                <a:solidFill>
                  <a:srgbClr val="000000"/>
                </a:solidFill>
                <a:effectLst/>
                <a:ea typeface="Times New Roman" panose="02020603050405020304" pitchFamily="18" charset="0"/>
                <a:cs typeface="Times New Roman" panose="02020603050405020304" pitchFamily="18" charset="0"/>
              </a:rPr>
              <a:t>Parish Eucharistic evangelization </a:t>
            </a:r>
          </a:p>
          <a:p>
            <a:pPr marL="742950" lvl="1" indent="-285750">
              <a:lnSpc>
                <a:spcPct val="120000"/>
              </a:lnSpc>
              <a:spcBef>
                <a:spcPts val="0"/>
              </a:spcBef>
              <a:spcAft>
                <a:spcPts val="600"/>
              </a:spcAft>
              <a:buSzPts val="1000"/>
              <a:buFont typeface="Courier New" panose="02070309020205020404" pitchFamily="49" charset="0"/>
              <a:buChar char="o"/>
              <a:tabLst>
                <a:tab pos="914400" algn="l"/>
              </a:tabLst>
            </a:pPr>
            <a:r>
              <a:rPr lang="en-US" sz="1400" dirty="0">
                <a:solidFill>
                  <a:srgbClr val="000000"/>
                </a:solidFill>
                <a:ea typeface="Times New Roman" panose="02020603050405020304" pitchFamily="18" charset="0"/>
                <a:cs typeface="Times New Roman" panose="02020603050405020304" pitchFamily="18" charset="0"/>
              </a:rPr>
              <a:t>Parish initiatives (see earlier slide)</a:t>
            </a:r>
            <a:endParaRPr lang="en-US" sz="1400" dirty="0">
              <a:solidFill>
                <a:srgbClr val="000000"/>
              </a:solidFill>
              <a:effectLst/>
              <a:ea typeface="Times New Roman" panose="02020603050405020304" pitchFamily="18" charset="0"/>
              <a:cs typeface="Times New Roman" panose="02020603050405020304" pitchFamily="18" charset="0"/>
            </a:endParaRPr>
          </a:p>
          <a:p>
            <a:pPr marL="285750" indent="-285750">
              <a:lnSpc>
                <a:spcPct val="120000"/>
              </a:lnSpc>
              <a:spcBef>
                <a:spcPts val="0"/>
              </a:spcBef>
              <a:spcAft>
                <a:spcPts val="600"/>
              </a:spcAft>
              <a:buSzPts val="1000"/>
              <a:buFont typeface="Courier New" panose="02070309020205020404" pitchFamily="49" charset="0"/>
              <a:buChar char="o"/>
              <a:tabLst>
                <a:tab pos="914400" algn="l"/>
              </a:tabLst>
            </a:pPr>
            <a:r>
              <a:rPr lang="en-US" sz="1600" b="1" dirty="0">
                <a:solidFill>
                  <a:srgbClr val="000000"/>
                </a:solidFill>
                <a:effectLst/>
                <a:ea typeface="Times New Roman" panose="02020603050405020304" pitchFamily="18" charset="0"/>
                <a:cs typeface="Times New Roman" panose="02020603050405020304" pitchFamily="18" charset="0"/>
              </a:rPr>
              <a:t>Jul ‘23</a:t>
            </a:r>
            <a:r>
              <a:rPr lang="en-US" sz="1600" dirty="0">
                <a:solidFill>
                  <a:srgbClr val="000000"/>
                </a:solidFill>
                <a:effectLst/>
                <a:ea typeface="Times New Roman" panose="02020603050405020304" pitchFamily="18" charset="0"/>
                <a:cs typeface="Times New Roman" panose="02020603050405020304" pitchFamily="18" charset="0"/>
              </a:rPr>
              <a:t>.  Begin promotion for National Eucharistic Congress in Indianapolis in Jul 2024.</a:t>
            </a: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21</a:t>
            </a:fld>
            <a:endParaRPr lang="en-US"/>
          </a:p>
        </p:txBody>
      </p:sp>
      <p:pic>
        <p:nvPicPr>
          <p:cNvPr id="11" name="Picture 10">
            <a:extLst>
              <a:ext uri="{FF2B5EF4-FFF2-40B4-BE49-F238E27FC236}">
                <a16:creationId xmlns:a16="http://schemas.microsoft.com/office/drawing/2014/main" id="{F2731B21-7F6C-4195-A7B7-2BEC824B33BC}"/>
              </a:ext>
            </a:extLst>
          </p:cNvPr>
          <p:cNvPicPr>
            <a:picLocks noChangeAspect="1"/>
          </p:cNvPicPr>
          <p:nvPr/>
        </p:nvPicPr>
        <p:blipFill>
          <a:blip r:embed="rId3"/>
          <a:stretch>
            <a:fillRect/>
          </a:stretch>
        </p:blipFill>
        <p:spPr>
          <a:xfrm>
            <a:off x="1712126" y="847402"/>
            <a:ext cx="6753909" cy="1421620"/>
          </a:xfrm>
          <a:prstGeom prst="rect">
            <a:avLst/>
          </a:prstGeom>
        </p:spPr>
      </p:pic>
      <p:sp>
        <p:nvSpPr>
          <p:cNvPr id="12" name="Oval 11">
            <a:extLst>
              <a:ext uri="{FF2B5EF4-FFF2-40B4-BE49-F238E27FC236}">
                <a16:creationId xmlns:a16="http://schemas.microsoft.com/office/drawing/2014/main" id="{D53F58B2-5812-4E61-B7A3-E37B0625F3F7}"/>
              </a:ext>
            </a:extLst>
          </p:cNvPr>
          <p:cNvSpPr/>
          <p:nvPr/>
        </p:nvSpPr>
        <p:spPr>
          <a:xfrm>
            <a:off x="4626245" y="644109"/>
            <a:ext cx="2309248" cy="107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59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1" y="365760"/>
            <a:ext cx="4633837" cy="1188720"/>
          </a:xfrm>
        </p:spPr>
        <p:txBody>
          <a:bodyPr>
            <a:normAutofit fontScale="90000"/>
          </a:bodyPr>
          <a:lstStyle/>
          <a:p>
            <a:r>
              <a:rPr lang="en-US" dirty="0"/>
              <a:t>Resources for Parish Point Persons</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802123" y="1976034"/>
            <a:ext cx="7954419" cy="4582284"/>
          </a:xfrm>
        </p:spPr>
        <p:txBody>
          <a:bodyPr anchor="t">
            <a:noAutofit/>
          </a:bodyPr>
          <a:lstStyle/>
          <a:p>
            <a:pPr>
              <a:lnSpc>
                <a:spcPct val="100000"/>
              </a:lnSpc>
              <a:spcBef>
                <a:spcPts val="0"/>
              </a:spcBef>
              <a:spcAft>
                <a:spcPts val="1800"/>
              </a:spcAft>
            </a:pPr>
            <a:r>
              <a:rPr lang="en-US" sz="1600" b="1" dirty="0">
                <a:solidFill>
                  <a:srgbClr val="000000"/>
                </a:solidFill>
              </a:rPr>
              <a:t>Diocesan Revival Website</a:t>
            </a:r>
            <a:r>
              <a:rPr lang="en-US" sz="1600" dirty="0">
                <a:solidFill>
                  <a:srgbClr val="000000"/>
                </a:solidFill>
              </a:rPr>
              <a:t>: </a:t>
            </a:r>
            <a:r>
              <a:rPr lang="en-US" sz="1600" dirty="0">
                <a:hlinkClick r:id="rId2"/>
              </a:rPr>
              <a:t>Eucharistic Revival - The Catholic Diocese of Fort Wayne-South Bend (diocesefwsb.org)</a:t>
            </a:r>
            <a:endParaRPr lang="en-US" sz="1600" dirty="0"/>
          </a:p>
          <a:p>
            <a:pPr>
              <a:lnSpc>
                <a:spcPct val="100000"/>
              </a:lnSpc>
              <a:spcBef>
                <a:spcPts val="0"/>
              </a:spcBef>
              <a:spcAft>
                <a:spcPts val="1800"/>
              </a:spcAft>
            </a:pPr>
            <a:r>
              <a:rPr lang="en-US" sz="1600" b="1" dirty="0">
                <a:solidFill>
                  <a:srgbClr val="000000"/>
                </a:solidFill>
              </a:rPr>
              <a:t>Diocesan Toolkit for Parishes &amp; Apostolates:  </a:t>
            </a:r>
            <a:r>
              <a:rPr lang="en-US" sz="1600" dirty="0">
                <a:hlinkClick r:id="rId3"/>
              </a:rPr>
              <a:t>Eucharistic Revival Toolkit - The Catholic Diocese of Fort Wayne-South Bend (diocesefwsb.org)</a:t>
            </a:r>
            <a:endParaRPr lang="en-US" sz="1600" b="1" dirty="0">
              <a:solidFill>
                <a:srgbClr val="000000"/>
              </a:solidFill>
            </a:endParaRPr>
          </a:p>
          <a:p>
            <a:pPr>
              <a:lnSpc>
                <a:spcPct val="100000"/>
              </a:lnSpc>
              <a:spcBef>
                <a:spcPts val="0"/>
              </a:spcBef>
              <a:spcAft>
                <a:spcPts val="1800"/>
              </a:spcAft>
            </a:pPr>
            <a:r>
              <a:rPr lang="en-US" sz="1600" b="1" dirty="0">
                <a:solidFill>
                  <a:srgbClr val="000000"/>
                </a:solidFill>
              </a:rPr>
              <a:t>USCCB Doctrine on Eucharist</a:t>
            </a:r>
            <a:r>
              <a:rPr lang="en-US" sz="1600" dirty="0">
                <a:solidFill>
                  <a:srgbClr val="000000"/>
                </a:solidFill>
              </a:rPr>
              <a:t>: </a:t>
            </a:r>
            <a:r>
              <a:rPr lang="en-US" sz="1600" dirty="0">
                <a:hlinkClick r:id="rId4"/>
              </a:rPr>
              <a:t>7-703 The Mystery of Eucharist, for RE-UPLOAD, JANUARY 2022.pdf (usccb.org)</a:t>
            </a:r>
            <a:endParaRPr lang="en-US" sz="1600" b="0" i="0" dirty="0">
              <a:solidFill>
                <a:srgbClr val="000000"/>
              </a:solidFill>
              <a:effectLst/>
            </a:endParaRPr>
          </a:p>
          <a:p>
            <a:pPr>
              <a:lnSpc>
                <a:spcPct val="100000"/>
              </a:lnSpc>
              <a:spcBef>
                <a:spcPts val="0"/>
              </a:spcBef>
              <a:spcAft>
                <a:spcPts val="1800"/>
              </a:spcAft>
            </a:pPr>
            <a:r>
              <a:rPr lang="en-US" sz="1600" b="1" i="0" dirty="0">
                <a:solidFill>
                  <a:srgbClr val="000000"/>
                </a:solidFill>
                <a:effectLst/>
              </a:rPr>
              <a:t>USCCB Website</a:t>
            </a:r>
            <a:r>
              <a:rPr lang="en-US" sz="1600" b="0" i="0" dirty="0">
                <a:solidFill>
                  <a:srgbClr val="000000"/>
                </a:solidFill>
                <a:effectLst/>
              </a:rPr>
              <a:t>: </a:t>
            </a:r>
            <a:r>
              <a:rPr lang="en-US" sz="1600" b="0" i="0" u="sng" dirty="0">
                <a:solidFill>
                  <a:srgbClr val="0000FF"/>
                </a:solidFill>
                <a:effectLst/>
                <a:hlinkClick r:id="rId5" tooltip="Original URL: https://eucharisticrevival.org/. Click or tap if you trust this link."/>
              </a:rPr>
              <a:t>National Eucharistic Revival | My Flesh for the Life of the World</a:t>
            </a:r>
            <a:r>
              <a:rPr lang="en-US" sz="1600" b="0" i="0" dirty="0">
                <a:solidFill>
                  <a:srgbClr val="000000"/>
                </a:solidFill>
                <a:effectLst/>
              </a:rPr>
              <a:t> - see first video clip in particular</a:t>
            </a:r>
          </a:p>
          <a:p>
            <a:pPr>
              <a:lnSpc>
                <a:spcPct val="100000"/>
              </a:lnSpc>
              <a:spcBef>
                <a:spcPts val="0"/>
              </a:spcBef>
              <a:spcAft>
                <a:spcPts val="1800"/>
              </a:spcAft>
            </a:pPr>
            <a:r>
              <a:rPr lang="en-US" sz="1600" b="1" i="0" dirty="0">
                <a:solidFill>
                  <a:srgbClr val="000000"/>
                </a:solidFill>
                <a:effectLst/>
              </a:rPr>
              <a:t>USCCB Short Course on Eucharist</a:t>
            </a:r>
            <a:r>
              <a:rPr lang="en-US" sz="1600" b="0" i="0" dirty="0">
                <a:solidFill>
                  <a:srgbClr val="000000"/>
                </a:solidFill>
                <a:effectLst/>
              </a:rPr>
              <a:t>:  </a:t>
            </a:r>
            <a:r>
              <a:rPr lang="en-US" sz="1600" b="0" i="0" u="sng" dirty="0">
                <a:solidFill>
                  <a:srgbClr val="0000FF"/>
                </a:solidFill>
                <a:effectLst/>
                <a:hlinkClick r:id="rId6" tooltip="Original URL: https://learn.reviveparishes.com/courses/take/eucharist-course/lessons. Click or tap if you trust this link."/>
              </a:rPr>
              <a:t>Revive Parishes</a:t>
            </a:r>
            <a:endParaRPr lang="en-US" sz="1600" b="0" i="0" dirty="0">
              <a:solidFill>
                <a:srgbClr val="000000"/>
              </a:solidFill>
              <a:effectLst/>
            </a:endParaRPr>
          </a:p>
          <a:p>
            <a:pPr>
              <a:spcBef>
                <a:spcPts val="0"/>
              </a:spcBef>
            </a:pPr>
            <a:endParaRPr lang="en-US" sz="1100" b="0" i="0" dirty="0">
              <a:solidFill>
                <a:srgbClr val="000000"/>
              </a:solidFill>
              <a:effectLst/>
              <a:latin typeface="Calibri" panose="020F0502020204030204" pitchFamily="34" charset="0"/>
            </a:endParaRPr>
          </a:p>
        </p:txBody>
      </p:sp>
      <p:grpSp>
        <p:nvGrpSpPr>
          <p:cNvPr id="7" name="Group 6">
            <a:extLst>
              <a:ext uri="{FF2B5EF4-FFF2-40B4-BE49-F238E27FC236}">
                <a16:creationId xmlns:a16="http://schemas.microsoft.com/office/drawing/2014/main" id="{758187A6-727B-456F-850F-80728D0E93BF}"/>
              </a:ext>
            </a:extLst>
          </p:cNvPr>
          <p:cNvGrpSpPr>
            <a:grpSpLocks noChangeAspect="1"/>
          </p:cNvGrpSpPr>
          <p:nvPr/>
        </p:nvGrpSpPr>
        <p:grpSpPr>
          <a:xfrm>
            <a:off x="31414" y="52075"/>
            <a:ext cx="425786" cy="626353"/>
            <a:chOff x="2952498" y="460825"/>
            <a:chExt cx="2895851" cy="4259949"/>
          </a:xfrm>
        </p:grpSpPr>
        <p:pic>
          <p:nvPicPr>
            <p:cNvPr id="8" name="Picture 7">
              <a:extLst>
                <a:ext uri="{FF2B5EF4-FFF2-40B4-BE49-F238E27FC236}">
                  <a16:creationId xmlns:a16="http://schemas.microsoft.com/office/drawing/2014/main" id="{2613373F-6099-49E6-9147-948ED8F39A73}"/>
                </a:ext>
              </a:extLst>
            </p:cNvPr>
            <p:cNvPicPr>
              <a:picLocks noChangeAspect="1"/>
            </p:cNvPicPr>
            <p:nvPr/>
          </p:nvPicPr>
          <p:blipFill>
            <a:blip r:embed="rId7"/>
            <a:stretch>
              <a:fillRect/>
            </a:stretch>
          </p:blipFill>
          <p:spPr>
            <a:xfrm>
              <a:off x="2952498" y="460825"/>
              <a:ext cx="2895851" cy="4259949"/>
            </a:xfrm>
            <a:prstGeom prst="rect">
              <a:avLst/>
            </a:prstGeom>
          </p:spPr>
        </p:pic>
        <p:sp>
          <p:nvSpPr>
            <p:cNvPr id="9" name="Rectangle 8">
              <a:extLst>
                <a:ext uri="{FF2B5EF4-FFF2-40B4-BE49-F238E27FC236}">
                  <a16:creationId xmlns:a16="http://schemas.microsoft.com/office/drawing/2014/main" id="{9C76BB80-2381-4C22-88E0-9028CF10605F}"/>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0659220-881E-4B2B-83E9-0B546CF3FE49}"/>
              </a:ext>
            </a:extLst>
          </p:cNvPr>
          <p:cNvSpPr>
            <a:spLocks noGrp="1"/>
          </p:cNvSpPr>
          <p:nvPr>
            <p:ph type="sldNum" sz="quarter" idx="12"/>
          </p:nvPr>
        </p:nvSpPr>
        <p:spPr/>
        <p:txBody>
          <a:bodyPr/>
          <a:lstStyle/>
          <a:p>
            <a:fld id="{17D2EEA7-A041-43F1-8635-AE2FD1A621E1}" type="slidenum">
              <a:rPr lang="en-US" smtClean="0"/>
              <a:t>22</a:t>
            </a:fld>
            <a:endParaRPr lang="en-US"/>
          </a:p>
        </p:txBody>
      </p:sp>
      <p:pic>
        <p:nvPicPr>
          <p:cNvPr id="5122" name="Picture 2" descr="Resources">
            <a:extLst>
              <a:ext uri="{FF2B5EF4-FFF2-40B4-BE49-F238E27FC236}">
                <a16:creationId xmlns:a16="http://schemas.microsoft.com/office/drawing/2014/main" id="{01F7633F-1CDC-4F2F-B79C-9443F841C6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5678" y="-8340"/>
            <a:ext cx="2278322" cy="169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4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025402" cy="1188720"/>
          </a:xfrm>
        </p:spPr>
        <p:txBody>
          <a:bodyPr>
            <a:normAutofit/>
          </a:bodyPr>
          <a:lstStyle/>
          <a:p>
            <a:r>
              <a:rPr lang="en-US" dirty="0"/>
              <a:t>Introduction</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1240022" y="2176272"/>
            <a:ext cx="7025403" cy="4041648"/>
          </a:xfrm>
        </p:spPr>
        <p:txBody>
          <a:bodyPr anchor="t">
            <a:normAutofit/>
          </a:bodyPr>
          <a:lstStyle/>
          <a:p>
            <a:r>
              <a:rPr lang="en-US" sz="2100" dirty="0"/>
              <a:t>The National Eucharistic Revival is a top-down and bottom-up/grassroots multi-year initiative</a:t>
            </a:r>
          </a:p>
          <a:p>
            <a:r>
              <a:rPr lang="en-US" sz="2100" dirty="0"/>
              <a:t>In our diocese, we are inviting apostolates and movements to participate in defined initiatives and to jump in with their own initiatives</a:t>
            </a:r>
          </a:p>
        </p:txBody>
      </p:sp>
      <p:grpSp>
        <p:nvGrpSpPr>
          <p:cNvPr id="10" name="Group 9">
            <a:extLst>
              <a:ext uri="{FF2B5EF4-FFF2-40B4-BE49-F238E27FC236}">
                <a16:creationId xmlns:a16="http://schemas.microsoft.com/office/drawing/2014/main" id="{2947849E-16D6-4380-BD33-7F14BF6F9744}"/>
              </a:ext>
            </a:extLst>
          </p:cNvPr>
          <p:cNvGrpSpPr>
            <a:grpSpLocks noChangeAspect="1"/>
          </p:cNvGrpSpPr>
          <p:nvPr/>
        </p:nvGrpSpPr>
        <p:grpSpPr>
          <a:xfrm>
            <a:off x="31414" y="52075"/>
            <a:ext cx="425786" cy="626353"/>
            <a:chOff x="2952498" y="460825"/>
            <a:chExt cx="2895851" cy="4259949"/>
          </a:xfrm>
        </p:grpSpPr>
        <p:pic>
          <p:nvPicPr>
            <p:cNvPr id="11" name="Picture 10">
              <a:extLst>
                <a:ext uri="{FF2B5EF4-FFF2-40B4-BE49-F238E27FC236}">
                  <a16:creationId xmlns:a16="http://schemas.microsoft.com/office/drawing/2014/main" id="{71EC3687-710E-4E79-A743-D2AF7D9320F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2" name="Rectangle 11">
              <a:extLst>
                <a:ext uri="{FF2B5EF4-FFF2-40B4-BE49-F238E27FC236}">
                  <a16:creationId xmlns:a16="http://schemas.microsoft.com/office/drawing/2014/main" id="{DDA7DE72-3AC0-4EFA-A3A7-2B84E7FFF47C}"/>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03615B56-59BB-40D2-88F0-5F7A4A62B1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2EEA7-A041-43F1-8635-AE2FD1A62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0C3352EE-1CB9-4394-AEC9-673B5C117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692" y="3892037"/>
            <a:ext cx="4066161" cy="271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0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1059298" y="2811213"/>
            <a:ext cx="7025403" cy="3399150"/>
          </a:xfrm>
        </p:spPr>
        <p:txBody>
          <a:bodyPr anchor="t">
            <a:normAutofit/>
          </a:bodyPr>
          <a:lstStyle/>
          <a:p>
            <a:pPr marL="0" indent="0" algn="ctr">
              <a:buNone/>
            </a:pPr>
            <a:r>
              <a:rPr lang="en-US" sz="4000" b="1" dirty="0"/>
              <a:t>National Eucharistic Revival</a:t>
            </a:r>
          </a:p>
        </p:txBody>
      </p:sp>
      <p:grpSp>
        <p:nvGrpSpPr>
          <p:cNvPr id="10" name="Group 9">
            <a:extLst>
              <a:ext uri="{FF2B5EF4-FFF2-40B4-BE49-F238E27FC236}">
                <a16:creationId xmlns:a16="http://schemas.microsoft.com/office/drawing/2014/main" id="{2947849E-16D6-4380-BD33-7F14BF6F9744}"/>
              </a:ext>
            </a:extLst>
          </p:cNvPr>
          <p:cNvGrpSpPr>
            <a:grpSpLocks noChangeAspect="1"/>
          </p:cNvGrpSpPr>
          <p:nvPr/>
        </p:nvGrpSpPr>
        <p:grpSpPr>
          <a:xfrm>
            <a:off x="31414" y="52075"/>
            <a:ext cx="425786" cy="626353"/>
            <a:chOff x="2952498" y="460825"/>
            <a:chExt cx="2895851" cy="4259949"/>
          </a:xfrm>
        </p:grpSpPr>
        <p:pic>
          <p:nvPicPr>
            <p:cNvPr id="11" name="Picture 10">
              <a:extLst>
                <a:ext uri="{FF2B5EF4-FFF2-40B4-BE49-F238E27FC236}">
                  <a16:creationId xmlns:a16="http://schemas.microsoft.com/office/drawing/2014/main" id="{71EC3687-710E-4E79-A743-D2AF7D9320F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2" name="Rectangle 11">
              <a:extLst>
                <a:ext uri="{FF2B5EF4-FFF2-40B4-BE49-F238E27FC236}">
                  <a16:creationId xmlns:a16="http://schemas.microsoft.com/office/drawing/2014/main" id="{DDA7DE72-3AC0-4EFA-A3A7-2B84E7FFF47C}"/>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Slide Number Placeholder 1">
            <a:extLst>
              <a:ext uri="{FF2B5EF4-FFF2-40B4-BE49-F238E27FC236}">
                <a16:creationId xmlns:a16="http://schemas.microsoft.com/office/drawing/2014/main" id="{8DC552F2-BD09-433C-B7E9-A07B5F0AE3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2EEA7-A041-43F1-8635-AE2FD1A62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250D56D-39FF-4D13-AA95-506751D9B3DB}"/>
              </a:ext>
            </a:extLst>
          </p:cNvPr>
          <p:cNvPicPr>
            <a:picLocks noChangeAspect="1"/>
          </p:cNvPicPr>
          <p:nvPr/>
        </p:nvPicPr>
        <p:blipFill>
          <a:blip r:embed="rId3"/>
          <a:stretch>
            <a:fillRect/>
          </a:stretch>
        </p:blipFill>
        <p:spPr>
          <a:xfrm>
            <a:off x="2230" y="1681911"/>
            <a:ext cx="9144000" cy="2748486"/>
          </a:xfrm>
          <a:prstGeom prst="rect">
            <a:avLst/>
          </a:prstGeom>
        </p:spPr>
      </p:pic>
    </p:spTree>
    <p:extLst>
      <p:ext uri="{BB962C8B-B14F-4D97-AF65-F5344CB8AC3E}">
        <p14:creationId xmlns:p14="http://schemas.microsoft.com/office/powerpoint/2010/main" val="342712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025402" cy="1188720"/>
          </a:xfrm>
        </p:spPr>
        <p:txBody>
          <a:bodyPr>
            <a:normAutofit/>
          </a:bodyPr>
          <a:lstStyle/>
          <a:p>
            <a:r>
              <a:rPr lang="en-US" dirty="0"/>
              <a:t>Introduction</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EFFB6B-D67D-449D-83D2-6E4B12AB9A97}"/>
              </a:ext>
            </a:extLst>
          </p:cNvPr>
          <p:cNvSpPr>
            <a:spLocks noGrp="1"/>
          </p:cNvSpPr>
          <p:nvPr>
            <p:ph idx="1"/>
          </p:nvPr>
        </p:nvSpPr>
        <p:spPr>
          <a:xfrm>
            <a:off x="1199153" y="1854261"/>
            <a:ext cx="7330271" cy="4041648"/>
          </a:xfrm>
        </p:spPr>
        <p:txBody>
          <a:bodyPr anchor="t">
            <a:normAutofit/>
          </a:bodyPr>
          <a:lstStyle/>
          <a:p>
            <a:r>
              <a:rPr lang="en-US" sz="2000" dirty="0"/>
              <a:t>Spurred by 2019 Pew Research study suggesting that only about 1/3 of US Catholics believe the Church’s teaching the </a:t>
            </a:r>
            <a:r>
              <a:rPr lang="en-US" sz="2000" dirty="0" err="1"/>
              <a:t>the</a:t>
            </a:r>
            <a:r>
              <a:rPr lang="en-US" sz="2000" dirty="0"/>
              <a:t> Eucharist is the Body, Blood, Soul and Divinity of Christ [CCC 1374]</a:t>
            </a:r>
          </a:p>
          <a:p>
            <a:pPr lvl="1"/>
            <a:r>
              <a:rPr lang="en-US" sz="1800" dirty="0"/>
              <a:t>Confirmed by 2021 Pillar study showing only 50% of Catholics attending mass at least weekly believe in the Real Presence</a:t>
            </a:r>
          </a:p>
          <a:p>
            <a:endParaRPr lang="en-US" sz="900" dirty="0"/>
          </a:p>
          <a:p>
            <a:r>
              <a:rPr lang="en-US" sz="2000" dirty="0"/>
              <a:t>Pandemic’s impact on Mass attendance has made the initiative even more important</a:t>
            </a:r>
          </a:p>
          <a:p>
            <a:endParaRPr lang="en-US" sz="900" dirty="0"/>
          </a:p>
        </p:txBody>
      </p:sp>
      <p:grpSp>
        <p:nvGrpSpPr>
          <p:cNvPr id="13" name="Group 12">
            <a:extLst>
              <a:ext uri="{FF2B5EF4-FFF2-40B4-BE49-F238E27FC236}">
                <a16:creationId xmlns:a16="http://schemas.microsoft.com/office/drawing/2014/main" id="{20FA6621-4A6C-4CE7-8FE8-B3142F01F643}"/>
              </a:ext>
            </a:extLst>
          </p:cNvPr>
          <p:cNvGrpSpPr>
            <a:grpSpLocks noChangeAspect="1"/>
          </p:cNvGrpSpPr>
          <p:nvPr/>
        </p:nvGrpSpPr>
        <p:grpSpPr>
          <a:xfrm>
            <a:off x="31414" y="52075"/>
            <a:ext cx="425786" cy="626353"/>
            <a:chOff x="2952498" y="460825"/>
            <a:chExt cx="2895851" cy="4259949"/>
          </a:xfrm>
        </p:grpSpPr>
        <p:pic>
          <p:nvPicPr>
            <p:cNvPr id="14" name="Picture 13">
              <a:extLst>
                <a:ext uri="{FF2B5EF4-FFF2-40B4-BE49-F238E27FC236}">
                  <a16:creationId xmlns:a16="http://schemas.microsoft.com/office/drawing/2014/main" id="{57F8297A-0EE9-4302-98EF-701F2531F07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5" name="Rectangle 14">
              <a:extLst>
                <a:ext uri="{FF2B5EF4-FFF2-40B4-BE49-F238E27FC236}">
                  <a16:creationId xmlns:a16="http://schemas.microsoft.com/office/drawing/2014/main" id="{740CCC98-6662-4AFE-9E4D-7E82A4C3C899}"/>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513FBCC9-7DDE-4FAF-8927-3390C31B65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2EEA7-A041-43F1-8635-AE2FD1A62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B56D70AF-0C7C-4832-B546-B22A94475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451" y="4209645"/>
            <a:ext cx="4708187" cy="264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2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025402" cy="1188720"/>
          </a:xfrm>
        </p:spPr>
        <p:txBody>
          <a:bodyPr>
            <a:normAutofit/>
          </a:bodyPr>
          <a:lstStyle/>
          <a:p>
            <a:r>
              <a:rPr lang="en-US" dirty="0"/>
              <a:t>Mission and Vision</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20FA6621-4A6C-4CE7-8FE8-B3142F01F643}"/>
              </a:ext>
            </a:extLst>
          </p:cNvPr>
          <p:cNvGrpSpPr>
            <a:grpSpLocks noChangeAspect="1"/>
          </p:cNvGrpSpPr>
          <p:nvPr/>
        </p:nvGrpSpPr>
        <p:grpSpPr>
          <a:xfrm>
            <a:off x="31414" y="52075"/>
            <a:ext cx="425786" cy="626353"/>
            <a:chOff x="2952498" y="460825"/>
            <a:chExt cx="2895851" cy="4259949"/>
          </a:xfrm>
        </p:grpSpPr>
        <p:pic>
          <p:nvPicPr>
            <p:cNvPr id="14" name="Picture 13">
              <a:extLst>
                <a:ext uri="{FF2B5EF4-FFF2-40B4-BE49-F238E27FC236}">
                  <a16:creationId xmlns:a16="http://schemas.microsoft.com/office/drawing/2014/main" id="{57F8297A-0EE9-4302-98EF-701F2531F07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5" name="Rectangle 14">
              <a:extLst>
                <a:ext uri="{FF2B5EF4-FFF2-40B4-BE49-F238E27FC236}">
                  <a16:creationId xmlns:a16="http://schemas.microsoft.com/office/drawing/2014/main" id="{740CCC98-6662-4AFE-9E4D-7E82A4C3C899}"/>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CC33D7DA-B512-4AAC-8D1D-C33D222F6A8A}"/>
              </a:ext>
            </a:extLst>
          </p:cNvPr>
          <p:cNvSpPr>
            <a:spLocks noGrp="1"/>
          </p:cNvSpPr>
          <p:nvPr>
            <p:ph idx="1"/>
          </p:nvPr>
        </p:nvSpPr>
        <p:spPr>
          <a:xfrm>
            <a:off x="819359" y="1907329"/>
            <a:ext cx="7886700" cy="868492"/>
          </a:xfrm>
        </p:spPr>
        <p:txBody>
          <a:bodyPr>
            <a:normAutofit/>
          </a:bodyPr>
          <a:lstStyle/>
          <a:p>
            <a:pPr marL="0" indent="0">
              <a:lnSpc>
                <a:spcPct val="100000"/>
              </a:lnSpc>
              <a:buNone/>
            </a:pPr>
            <a:r>
              <a:rPr lang="en-US" sz="2400" b="1" u="sng" dirty="0"/>
              <a:t>The Mission</a:t>
            </a:r>
            <a:r>
              <a:rPr lang="en-US" sz="2400" b="1" dirty="0"/>
              <a:t>:   </a:t>
            </a:r>
            <a:r>
              <a:rPr lang="en-US" sz="2000" dirty="0"/>
              <a:t>To renew the Church by enkindling a living relationship with the Lord Jesus Christ in the Holy Eucharist.</a:t>
            </a:r>
            <a:endParaRPr lang="en-US" sz="2400" dirty="0"/>
          </a:p>
        </p:txBody>
      </p:sp>
      <p:grpSp>
        <p:nvGrpSpPr>
          <p:cNvPr id="24" name="Group 23">
            <a:extLst>
              <a:ext uri="{FF2B5EF4-FFF2-40B4-BE49-F238E27FC236}">
                <a16:creationId xmlns:a16="http://schemas.microsoft.com/office/drawing/2014/main" id="{744FD005-C59F-4FC4-82DC-C2A6010F0360}"/>
              </a:ext>
            </a:extLst>
          </p:cNvPr>
          <p:cNvGrpSpPr/>
          <p:nvPr/>
        </p:nvGrpSpPr>
        <p:grpSpPr>
          <a:xfrm>
            <a:off x="523916" y="3055579"/>
            <a:ext cx="8457455" cy="1686627"/>
            <a:chOff x="336550" y="880931"/>
            <a:chExt cx="8457455" cy="1686627"/>
          </a:xfrm>
        </p:grpSpPr>
        <p:sp>
          <p:nvSpPr>
            <p:cNvPr id="25" name="TextBox 24">
              <a:extLst>
                <a:ext uri="{FF2B5EF4-FFF2-40B4-BE49-F238E27FC236}">
                  <a16:creationId xmlns:a16="http://schemas.microsoft.com/office/drawing/2014/main" id="{FA8877DC-CBBB-4635-ABF4-483304F2D165}"/>
                </a:ext>
              </a:extLst>
            </p:cNvPr>
            <p:cNvSpPr txBox="1"/>
            <p:nvPr/>
          </p:nvSpPr>
          <p:spPr>
            <a:xfrm>
              <a:off x="1412294" y="1921227"/>
              <a:ext cx="1798954" cy="646331"/>
            </a:xfrm>
            <a:prstGeom prst="rect">
              <a:avLst/>
            </a:prstGeom>
            <a:noFill/>
            <a:ln>
              <a:noFill/>
            </a:ln>
          </p:spPr>
          <p:txBody>
            <a:bodyPr wrap="none" rtlCol="0">
              <a:spAutoFit/>
            </a:bodyPr>
            <a:lstStyle/>
            <a:p>
              <a:pPr algn="ctr"/>
              <a:r>
                <a:rPr lang="en-US" dirty="0"/>
                <a:t>Corpus Christi</a:t>
              </a:r>
            </a:p>
            <a:p>
              <a:pPr algn="ctr"/>
              <a:r>
                <a:rPr lang="en-US" dirty="0"/>
                <a:t>Sunday, Jun 2022</a:t>
              </a:r>
            </a:p>
          </p:txBody>
        </p:sp>
        <p:sp>
          <p:nvSpPr>
            <p:cNvPr id="26" name="TextBox 25">
              <a:extLst>
                <a:ext uri="{FF2B5EF4-FFF2-40B4-BE49-F238E27FC236}">
                  <a16:creationId xmlns:a16="http://schemas.microsoft.com/office/drawing/2014/main" id="{E2B283FB-AF14-4B3A-B5B5-240AE422B1CE}"/>
                </a:ext>
              </a:extLst>
            </p:cNvPr>
            <p:cNvSpPr txBox="1"/>
            <p:nvPr/>
          </p:nvSpPr>
          <p:spPr>
            <a:xfrm>
              <a:off x="3405787" y="1921227"/>
              <a:ext cx="1798954" cy="646331"/>
            </a:xfrm>
            <a:prstGeom prst="rect">
              <a:avLst/>
            </a:prstGeom>
            <a:noFill/>
            <a:ln>
              <a:noFill/>
            </a:ln>
          </p:spPr>
          <p:txBody>
            <a:bodyPr wrap="none" rtlCol="0">
              <a:spAutoFit/>
            </a:bodyPr>
            <a:lstStyle/>
            <a:p>
              <a:pPr algn="ctr"/>
              <a:r>
                <a:rPr lang="en-US" dirty="0"/>
                <a:t>Corpus Christi</a:t>
              </a:r>
            </a:p>
            <a:p>
              <a:pPr algn="ctr"/>
              <a:r>
                <a:rPr lang="en-US" dirty="0"/>
                <a:t>Sunday, Jun 2023</a:t>
              </a:r>
            </a:p>
          </p:txBody>
        </p:sp>
        <p:cxnSp>
          <p:nvCxnSpPr>
            <p:cNvPr id="27" name="Straight Connector 26">
              <a:extLst>
                <a:ext uri="{FF2B5EF4-FFF2-40B4-BE49-F238E27FC236}">
                  <a16:creationId xmlns:a16="http://schemas.microsoft.com/office/drawing/2014/main" id="{85911DE1-830C-4C91-87A3-AF1839C35525}"/>
                </a:ext>
              </a:extLst>
            </p:cNvPr>
            <p:cNvCxnSpPr>
              <a:cxnSpLocks/>
            </p:cNvCxnSpPr>
            <p:nvPr/>
          </p:nvCxnSpPr>
          <p:spPr>
            <a:xfrm>
              <a:off x="4337014" y="1755948"/>
              <a:ext cx="0" cy="30515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DE87A4-EBB9-4D72-855B-D04F893987C1}"/>
                </a:ext>
              </a:extLst>
            </p:cNvPr>
            <p:cNvCxnSpPr>
              <a:cxnSpLocks/>
            </p:cNvCxnSpPr>
            <p:nvPr/>
          </p:nvCxnSpPr>
          <p:spPr>
            <a:xfrm>
              <a:off x="2339340" y="1755948"/>
              <a:ext cx="0" cy="30515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91BF54-40EC-4ACF-B099-53F1F94047A9}"/>
                </a:ext>
              </a:extLst>
            </p:cNvPr>
            <p:cNvCxnSpPr>
              <a:cxnSpLocks/>
            </p:cNvCxnSpPr>
            <p:nvPr/>
          </p:nvCxnSpPr>
          <p:spPr>
            <a:xfrm>
              <a:off x="6358128" y="1755948"/>
              <a:ext cx="0" cy="30515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E22F31A-BAC7-40B3-84D2-594B9DDBF539}"/>
                </a:ext>
              </a:extLst>
            </p:cNvPr>
            <p:cNvSpPr txBox="1"/>
            <p:nvPr/>
          </p:nvSpPr>
          <p:spPr>
            <a:xfrm>
              <a:off x="6054881" y="1921227"/>
              <a:ext cx="652743" cy="646331"/>
            </a:xfrm>
            <a:prstGeom prst="rect">
              <a:avLst/>
            </a:prstGeom>
            <a:noFill/>
            <a:ln>
              <a:noFill/>
            </a:ln>
          </p:spPr>
          <p:txBody>
            <a:bodyPr wrap="none" rtlCol="0">
              <a:spAutoFit/>
            </a:bodyPr>
            <a:lstStyle/>
            <a:p>
              <a:pPr algn="ctr"/>
              <a:r>
                <a:rPr lang="en-US" dirty="0"/>
                <a:t>June</a:t>
              </a:r>
            </a:p>
            <a:p>
              <a:pPr algn="ctr"/>
              <a:r>
                <a:rPr lang="en-US" dirty="0"/>
                <a:t>2024</a:t>
              </a:r>
            </a:p>
          </p:txBody>
        </p:sp>
        <p:sp>
          <p:nvSpPr>
            <p:cNvPr id="31" name="Arrow: Chevron 30">
              <a:extLst>
                <a:ext uri="{FF2B5EF4-FFF2-40B4-BE49-F238E27FC236}">
                  <a16:creationId xmlns:a16="http://schemas.microsoft.com/office/drawing/2014/main" id="{61000125-9A5D-4F30-AABA-73E1ABB8B59C}"/>
                </a:ext>
              </a:extLst>
            </p:cNvPr>
            <p:cNvSpPr/>
            <p:nvPr/>
          </p:nvSpPr>
          <p:spPr>
            <a:xfrm>
              <a:off x="336550" y="880931"/>
              <a:ext cx="2406402" cy="8684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Year of Preparation</a:t>
              </a:r>
            </a:p>
          </p:txBody>
        </p:sp>
        <p:sp>
          <p:nvSpPr>
            <p:cNvPr id="32" name="Arrow: Chevron 31">
              <a:extLst>
                <a:ext uri="{FF2B5EF4-FFF2-40B4-BE49-F238E27FC236}">
                  <a16:creationId xmlns:a16="http://schemas.microsoft.com/office/drawing/2014/main" id="{FE477789-CF28-4EFE-90DC-92B87C62E504}"/>
                </a:ext>
              </a:extLst>
            </p:cNvPr>
            <p:cNvSpPr/>
            <p:nvPr/>
          </p:nvSpPr>
          <p:spPr>
            <a:xfrm>
              <a:off x="2353568" y="880931"/>
              <a:ext cx="2406402" cy="8684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Diocesan </a:t>
              </a:r>
            </a:p>
            <a:p>
              <a:pPr algn="ctr"/>
              <a:r>
                <a:rPr lang="en-US" sz="1400" dirty="0">
                  <a:solidFill>
                    <a:schemeClr val="bg1"/>
                  </a:solidFill>
                </a:rPr>
                <a:t>Year</a:t>
              </a:r>
            </a:p>
          </p:txBody>
        </p:sp>
        <p:sp>
          <p:nvSpPr>
            <p:cNvPr id="33" name="Arrow: Chevron 32">
              <a:extLst>
                <a:ext uri="{FF2B5EF4-FFF2-40B4-BE49-F238E27FC236}">
                  <a16:creationId xmlns:a16="http://schemas.microsoft.com/office/drawing/2014/main" id="{8DAE9D76-20C7-4E3C-A70A-6069C231077E}"/>
                </a:ext>
              </a:extLst>
            </p:cNvPr>
            <p:cNvSpPr/>
            <p:nvPr/>
          </p:nvSpPr>
          <p:spPr>
            <a:xfrm>
              <a:off x="4370586" y="880931"/>
              <a:ext cx="2406402" cy="8684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Parish</a:t>
              </a:r>
            </a:p>
            <a:p>
              <a:pPr algn="ctr"/>
              <a:r>
                <a:rPr lang="en-US" sz="1400" dirty="0">
                  <a:solidFill>
                    <a:schemeClr val="bg1"/>
                  </a:solidFill>
                </a:rPr>
                <a:t>Year</a:t>
              </a:r>
            </a:p>
          </p:txBody>
        </p:sp>
        <p:sp>
          <p:nvSpPr>
            <p:cNvPr id="34" name="Arrow: Chevron 33">
              <a:extLst>
                <a:ext uri="{FF2B5EF4-FFF2-40B4-BE49-F238E27FC236}">
                  <a16:creationId xmlns:a16="http://schemas.microsoft.com/office/drawing/2014/main" id="{697E3BC2-2488-4F48-906A-A037FF65B55C}"/>
                </a:ext>
              </a:extLst>
            </p:cNvPr>
            <p:cNvSpPr/>
            <p:nvPr/>
          </p:nvSpPr>
          <p:spPr>
            <a:xfrm>
              <a:off x="6387603" y="880931"/>
              <a:ext cx="2406402" cy="8684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dirty="0">
                  <a:solidFill>
                    <a:schemeClr val="bg1"/>
                  </a:solidFill>
                </a:rPr>
                <a:t>National Eucharistic Congress</a:t>
              </a:r>
            </a:p>
            <a:p>
              <a:pPr algn="ctr">
                <a:lnSpc>
                  <a:spcPct val="90000"/>
                </a:lnSpc>
              </a:pPr>
              <a:r>
                <a:rPr lang="en-US" sz="1200" dirty="0">
                  <a:solidFill>
                    <a:schemeClr val="bg1"/>
                  </a:solidFill>
                </a:rPr>
                <a:t>July 17-21  Indianapolis</a:t>
              </a:r>
            </a:p>
          </p:txBody>
        </p:sp>
      </p:grpSp>
      <p:sp>
        <p:nvSpPr>
          <p:cNvPr id="35" name="Content Placeholder 2">
            <a:extLst>
              <a:ext uri="{FF2B5EF4-FFF2-40B4-BE49-F238E27FC236}">
                <a16:creationId xmlns:a16="http://schemas.microsoft.com/office/drawing/2014/main" id="{AE517F78-BE70-44E1-A7C7-29E136C964BD}"/>
              </a:ext>
            </a:extLst>
          </p:cNvPr>
          <p:cNvSpPr txBox="1">
            <a:spLocks/>
          </p:cNvSpPr>
          <p:nvPr/>
        </p:nvSpPr>
        <p:spPr>
          <a:xfrm>
            <a:off x="758830" y="5299358"/>
            <a:ext cx="7886700" cy="140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6" name="Content Placeholder 2">
            <a:extLst>
              <a:ext uri="{FF2B5EF4-FFF2-40B4-BE49-F238E27FC236}">
                <a16:creationId xmlns:a16="http://schemas.microsoft.com/office/drawing/2014/main" id="{6F4698E3-AF54-488D-AB13-62A812FDAE14}"/>
              </a:ext>
            </a:extLst>
          </p:cNvPr>
          <p:cNvSpPr txBox="1">
            <a:spLocks/>
          </p:cNvSpPr>
          <p:nvPr/>
        </p:nvSpPr>
        <p:spPr>
          <a:xfrm>
            <a:off x="819359" y="5131747"/>
            <a:ext cx="7886700" cy="868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400" b="1" u="sng" dirty="0"/>
              <a:t>The Vision</a:t>
            </a:r>
            <a:r>
              <a:rPr lang="en-US" sz="2400" b="1" dirty="0"/>
              <a:t>:   </a:t>
            </a:r>
            <a:r>
              <a:rPr lang="en-US" sz="2000" dirty="0"/>
              <a:t>A </a:t>
            </a:r>
            <a:r>
              <a:rPr lang="en-US" sz="2000" i="1" dirty="0"/>
              <a:t>movement </a:t>
            </a:r>
            <a:r>
              <a:rPr lang="en-US" sz="2000" dirty="0"/>
              <a:t>of Catholics across the United States, healed, converted, formed, and unified by an encounter with Jesus in the Eucharist – and sent out in mission “for the life of the world.”</a:t>
            </a:r>
          </a:p>
        </p:txBody>
      </p:sp>
      <p:pic>
        <p:nvPicPr>
          <p:cNvPr id="3080" name="Picture 8" descr="Mass. Catholic Conf. issues a statement on SCOTUS DOMA ...">
            <a:extLst>
              <a:ext uri="{FF2B5EF4-FFF2-40B4-BE49-F238E27FC236}">
                <a16:creationId xmlns:a16="http://schemas.microsoft.com/office/drawing/2014/main" id="{06E05AF8-2393-4D11-883F-E2D994243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126" y="6201643"/>
            <a:ext cx="917694" cy="5963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BC328BE-5090-4709-A7FC-404074B698CE}"/>
              </a:ext>
            </a:extLst>
          </p:cNvPr>
          <p:cNvSpPr>
            <a:spLocks noGrp="1"/>
          </p:cNvSpPr>
          <p:nvPr>
            <p:ph type="sldNum" sz="quarter" idx="12"/>
          </p:nvPr>
        </p:nvSpPr>
        <p:spPr/>
        <p:txBody>
          <a:bodyPr/>
          <a:lstStyle/>
          <a:p>
            <a:fld id="{17D2EEA7-A041-43F1-8635-AE2FD1A621E1}" type="slidenum">
              <a:rPr lang="en-US" smtClean="0"/>
              <a:t>6</a:t>
            </a:fld>
            <a:endParaRPr lang="en-US"/>
          </a:p>
        </p:txBody>
      </p:sp>
    </p:spTree>
    <p:extLst>
      <p:ext uri="{BB962C8B-B14F-4D97-AF65-F5344CB8AC3E}">
        <p14:creationId xmlns:p14="http://schemas.microsoft.com/office/powerpoint/2010/main" val="135839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025402" cy="1188720"/>
          </a:xfrm>
        </p:spPr>
        <p:txBody>
          <a:bodyPr>
            <a:normAutofit/>
          </a:bodyPr>
          <a:lstStyle/>
          <a:p>
            <a:r>
              <a:rPr lang="en-US" dirty="0"/>
              <a:t>Strategic Pillars</a:t>
            </a: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20FA6621-4A6C-4CE7-8FE8-B3142F01F643}"/>
              </a:ext>
            </a:extLst>
          </p:cNvPr>
          <p:cNvGrpSpPr>
            <a:grpSpLocks noChangeAspect="1"/>
          </p:cNvGrpSpPr>
          <p:nvPr/>
        </p:nvGrpSpPr>
        <p:grpSpPr>
          <a:xfrm>
            <a:off x="31414" y="52075"/>
            <a:ext cx="425786" cy="626353"/>
            <a:chOff x="2952498" y="460825"/>
            <a:chExt cx="2895851" cy="4259949"/>
          </a:xfrm>
        </p:grpSpPr>
        <p:pic>
          <p:nvPicPr>
            <p:cNvPr id="14" name="Picture 13">
              <a:extLst>
                <a:ext uri="{FF2B5EF4-FFF2-40B4-BE49-F238E27FC236}">
                  <a16:creationId xmlns:a16="http://schemas.microsoft.com/office/drawing/2014/main" id="{57F8297A-0EE9-4302-98EF-701F2531F07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5" name="Rectangle 14">
              <a:extLst>
                <a:ext uri="{FF2B5EF4-FFF2-40B4-BE49-F238E27FC236}">
                  <a16:creationId xmlns:a16="http://schemas.microsoft.com/office/drawing/2014/main" id="{740CCC98-6662-4AFE-9E4D-7E82A4C3C899}"/>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CC33D7DA-B512-4AAC-8D1D-C33D222F6A8A}"/>
              </a:ext>
            </a:extLst>
          </p:cNvPr>
          <p:cNvSpPr>
            <a:spLocks noGrp="1"/>
          </p:cNvSpPr>
          <p:nvPr>
            <p:ph idx="1"/>
          </p:nvPr>
        </p:nvSpPr>
        <p:spPr>
          <a:xfrm>
            <a:off x="959741" y="2040397"/>
            <a:ext cx="7746317" cy="4660724"/>
          </a:xfrm>
        </p:spPr>
        <p:txBody>
          <a:bodyPr>
            <a:normAutofit/>
          </a:bodyPr>
          <a:lstStyle/>
          <a:p>
            <a:pPr marL="342900" marR="0" lvl="0" indent="-342900">
              <a:lnSpc>
                <a:spcPct val="107000"/>
              </a:lnSpc>
              <a:spcBef>
                <a:spcPts val="0"/>
              </a:spcBef>
              <a:spcAft>
                <a:spcPts val="1200"/>
              </a:spcAft>
              <a:buFont typeface="+mj-lt"/>
              <a:buAutoNum type="arabicParenR"/>
            </a:pPr>
            <a:r>
              <a:rPr lang="en-US" sz="1800" dirty="0">
                <a:effectLst/>
                <a:latin typeface="Calibri" panose="020F0502020204030204" pitchFamily="34" charset="0"/>
                <a:ea typeface="Calibri" panose="020F0502020204030204" pitchFamily="34" charset="0"/>
                <a:cs typeface="Calibri" panose="020F0502020204030204" pitchFamily="34" charset="0"/>
              </a:rPr>
              <a:t>Foster encounters with the living person of Jesus through </a:t>
            </a:r>
            <a:r>
              <a:rPr lang="en-US" sz="1800" b="1" i="1" dirty="0">
                <a:effectLst/>
                <a:latin typeface="Calibri" panose="020F0502020204030204" pitchFamily="34" charset="0"/>
                <a:ea typeface="Calibri" panose="020F0502020204030204" pitchFamily="34" charset="0"/>
                <a:cs typeface="Calibri" panose="020F0502020204030204" pitchFamily="34" charset="0"/>
              </a:rPr>
              <a:t>kerygmatic</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proclamation</a:t>
            </a:r>
            <a:r>
              <a:rPr lang="en-US" sz="1800" dirty="0">
                <a:effectLst/>
                <a:latin typeface="Calibri" panose="020F0502020204030204" pitchFamily="34" charset="0"/>
                <a:ea typeface="Calibri" panose="020F0502020204030204" pitchFamily="34" charset="0"/>
                <a:cs typeface="Calibri" panose="020F0502020204030204" pitchFamily="34" charset="0"/>
              </a:rPr>
              <a:t> and transformational experiences of Jesus through Eucharistic devotion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arenR"/>
            </a:pPr>
            <a:r>
              <a:rPr lang="en-US" sz="1800" dirty="0">
                <a:effectLst/>
                <a:latin typeface="Calibri" panose="020F0502020204030204" pitchFamily="34" charset="0"/>
                <a:ea typeface="Calibri" panose="020F0502020204030204" pitchFamily="34" charset="0"/>
                <a:cs typeface="Calibri" panose="020F0502020204030204" pitchFamily="34" charset="0"/>
              </a:rPr>
              <a:t>Contemplate and proclaim the full doctrine of the </a:t>
            </a:r>
            <a:r>
              <a:rPr lang="en-US" sz="1800" b="1" dirty="0">
                <a:effectLst/>
                <a:latin typeface="Calibri" panose="020F0502020204030204" pitchFamily="34" charset="0"/>
                <a:ea typeface="Calibri" panose="020F0502020204030204" pitchFamily="34" charset="0"/>
                <a:cs typeface="Calibri" panose="020F0502020204030204" pitchFamily="34" charset="0"/>
              </a:rPr>
              <a:t>Real Presence </a:t>
            </a:r>
            <a:r>
              <a:rPr lang="en-US" sz="1800" dirty="0">
                <a:effectLst/>
                <a:latin typeface="Calibri" panose="020F0502020204030204" pitchFamily="34" charset="0"/>
                <a:ea typeface="Calibri" panose="020F0502020204030204" pitchFamily="34" charset="0"/>
                <a:cs typeface="Calibri" panose="020F0502020204030204" pitchFamily="34" charset="0"/>
              </a:rPr>
              <a:t>of Jesus in the Eucharist through the </a:t>
            </a:r>
            <a:r>
              <a:rPr lang="en-US" sz="1800" i="1" dirty="0">
                <a:effectLst/>
                <a:latin typeface="Calibri" panose="020F0502020204030204" pitchFamily="34" charset="0"/>
                <a:ea typeface="Calibri" panose="020F0502020204030204" pitchFamily="34" charset="0"/>
                <a:cs typeface="Calibri" panose="020F0502020204030204" pitchFamily="34" charset="0"/>
              </a:rPr>
              <a:t>Truth</a:t>
            </a:r>
            <a:r>
              <a:rPr lang="en-US" sz="1800" dirty="0">
                <a:effectLst/>
                <a:latin typeface="Calibri" panose="020F0502020204030204" pitchFamily="34" charset="0"/>
                <a:ea typeface="Calibri" panose="020F0502020204030204" pitchFamily="34" charset="0"/>
                <a:cs typeface="Calibri" panose="020F0502020204030204" pitchFamily="34" charset="0"/>
              </a:rPr>
              <a:t> of our teaching, </a:t>
            </a:r>
            <a:r>
              <a:rPr lang="en-US" sz="1800" i="1" dirty="0">
                <a:effectLst/>
                <a:latin typeface="Calibri" panose="020F0502020204030204" pitchFamily="34" charset="0"/>
                <a:ea typeface="Calibri" panose="020F0502020204030204" pitchFamily="34" charset="0"/>
                <a:cs typeface="Calibri" panose="020F0502020204030204" pitchFamily="34" charset="0"/>
              </a:rPr>
              <a:t>Beauty</a:t>
            </a:r>
            <a:r>
              <a:rPr lang="en-US" sz="1800" dirty="0">
                <a:effectLst/>
                <a:latin typeface="Calibri" panose="020F0502020204030204" pitchFamily="34" charset="0"/>
                <a:ea typeface="Calibri" panose="020F0502020204030204" pitchFamily="34" charset="0"/>
                <a:cs typeface="Calibri" panose="020F0502020204030204" pitchFamily="34" charset="0"/>
              </a:rPr>
              <a:t> of our worship, and </a:t>
            </a:r>
            <a:r>
              <a:rPr lang="en-US" sz="1800" i="1" dirty="0">
                <a:effectLst/>
                <a:latin typeface="Calibri" panose="020F0502020204030204" pitchFamily="34" charset="0"/>
                <a:ea typeface="Calibri" panose="020F0502020204030204" pitchFamily="34" charset="0"/>
                <a:cs typeface="Calibri" panose="020F0502020204030204" pitchFamily="34" charset="0"/>
              </a:rPr>
              <a:t>Goodness</a:t>
            </a:r>
            <a:r>
              <a:rPr lang="en-US" sz="1800" dirty="0">
                <a:effectLst/>
                <a:latin typeface="Calibri" panose="020F0502020204030204" pitchFamily="34" charset="0"/>
                <a:ea typeface="Calibri" panose="020F0502020204030204" pitchFamily="34" charset="0"/>
                <a:cs typeface="Calibri" panose="020F0502020204030204" pitchFamily="34" charset="0"/>
              </a:rPr>
              <a:t> of a life of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arenR"/>
            </a:pPr>
            <a:r>
              <a:rPr lang="en-US" sz="1800" dirty="0">
                <a:effectLst/>
                <a:latin typeface="Calibri" panose="020F0502020204030204" pitchFamily="34" charset="0"/>
                <a:ea typeface="Calibri" panose="020F0502020204030204" pitchFamily="34" charset="0"/>
                <a:cs typeface="Calibri" panose="020F0502020204030204" pitchFamily="34" charset="0"/>
              </a:rPr>
              <a:t>Empower </a:t>
            </a:r>
            <a:r>
              <a:rPr lang="en-US" sz="1800" b="1" dirty="0">
                <a:effectLst/>
                <a:latin typeface="Calibri" panose="020F0502020204030204" pitchFamily="34" charset="0"/>
                <a:ea typeface="Calibri" panose="020F0502020204030204" pitchFamily="34" charset="0"/>
                <a:cs typeface="Calibri" panose="020F0502020204030204" pitchFamily="34" charset="0"/>
              </a:rPr>
              <a:t>grassroots creativity </a:t>
            </a:r>
            <a:r>
              <a:rPr lang="en-US" sz="1800" dirty="0">
                <a:effectLst/>
                <a:latin typeface="Calibri" panose="020F0502020204030204" pitchFamily="34" charset="0"/>
                <a:ea typeface="Calibri" panose="020F0502020204030204" pitchFamily="34" charset="0"/>
                <a:cs typeface="Calibri" panose="020F0502020204030204" pitchFamily="34" charset="0"/>
              </a:rPr>
              <a:t>by partnering with movements, apostolates, and educational institutions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rabicParenR"/>
            </a:pPr>
            <a:r>
              <a:rPr lang="en-US" sz="1800" dirty="0">
                <a:effectLst/>
                <a:latin typeface="Calibri" panose="020F0502020204030204" pitchFamily="34" charset="0"/>
                <a:ea typeface="Calibri" panose="020F0502020204030204" pitchFamily="34" charset="0"/>
                <a:cs typeface="Calibri" panose="020F0502020204030204" pitchFamily="34" charset="0"/>
              </a:rPr>
              <a:t>Reach the smallest unit:  </a:t>
            </a:r>
            <a:r>
              <a:rPr lang="en-US" sz="1800" b="1" dirty="0">
                <a:effectLst/>
                <a:latin typeface="Calibri" panose="020F0502020204030204" pitchFamily="34" charset="0"/>
                <a:ea typeface="Calibri" panose="020F0502020204030204" pitchFamily="34" charset="0"/>
                <a:cs typeface="Calibri" panose="020F0502020204030204" pitchFamily="34" charset="0"/>
              </a:rPr>
              <a:t>parish small groups and families</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1200"/>
              </a:spcAft>
              <a:buFont typeface="+mj-lt"/>
              <a:buAutoNum type="arabicParenR"/>
            </a:pPr>
            <a:r>
              <a:rPr lang="en-US" sz="1800" dirty="0">
                <a:effectLst/>
                <a:latin typeface="Calibri" panose="020F0502020204030204" pitchFamily="34" charset="0"/>
                <a:ea typeface="Calibri" panose="020F0502020204030204" pitchFamily="34" charset="0"/>
                <a:cs typeface="Calibri" panose="020F0502020204030204" pitchFamily="34" charset="0"/>
              </a:rPr>
              <a:t>Embrace and learn from the various rich </a:t>
            </a:r>
            <a:r>
              <a:rPr lang="en-US" sz="1800" b="1" dirty="0">
                <a:effectLst/>
                <a:latin typeface="Calibri" panose="020F0502020204030204" pitchFamily="34" charset="0"/>
                <a:ea typeface="Calibri" panose="020F0502020204030204" pitchFamily="34" charset="0"/>
                <a:cs typeface="Calibri" panose="020F0502020204030204" pitchFamily="34" charset="0"/>
              </a:rPr>
              <a:t>intercultural Eucharistic traditions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AE517F78-BE70-44E1-A7C7-29E136C964BD}"/>
              </a:ext>
            </a:extLst>
          </p:cNvPr>
          <p:cNvSpPr txBox="1">
            <a:spLocks/>
          </p:cNvSpPr>
          <p:nvPr/>
        </p:nvSpPr>
        <p:spPr>
          <a:xfrm>
            <a:off x="758830" y="5299358"/>
            <a:ext cx="7886700" cy="140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3" name="Picture 8" descr="Mass. Catholic Conf. issues a statement on SCOTUS DOMA ...">
            <a:extLst>
              <a:ext uri="{FF2B5EF4-FFF2-40B4-BE49-F238E27FC236}">
                <a16:creationId xmlns:a16="http://schemas.microsoft.com/office/drawing/2014/main" id="{74450694-7BFD-4556-9E21-65C17E162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126" y="6201643"/>
            <a:ext cx="917694" cy="59630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12F27BC-70D7-481F-B268-09B6277A29B4}"/>
              </a:ext>
            </a:extLst>
          </p:cNvPr>
          <p:cNvSpPr>
            <a:spLocks noGrp="1"/>
          </p:cNvSpPr>
          <p:nvPr>
            <p:ph type="sldNum" sz="quarter" idx="12"/>
          </p:nvPr>
        </p:nvSpPr>
        <p:spPr/>
        <p:txBody>
          <a:bodyPr/>
          <a:lstStyle/>
          <a:p>
            <a:fld id="{17D2EEA7-A041-43F1-8635-AE2FD1A621E1}" type="slidenum">
              <a:rPr lang="en-US" smtClean="0"/>
              <a:t>7</a:t>
            </a:fld>
            <a:endParaRPr lang="en-US"/>
          </a:p>
        </p:txBody>
      </p:sp>
    </p:spTree>
    <p:extLst>
      <p:ext uri="{BB962C8B-B14F-4D97-AF65-F5344CB8AC3E}">
        <p14:creationId xmlns:p14="http://schemas.microsoft.com/office/powerpoint/2010/main" val="135648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025402" cy="1188720"/>
          </a:xfrm>
        </p:spPr>
        <p:txBody>
          <a:bodyPr>
            <a:normAutofit fontScale="90000"/>
          </a:bodyPr>
          <a:lstStyle/>
          <a:p>
            <a:r>
              <a:rPr lang="en-US" dirty="0"/>
              <a:t>Catechetical &amp; Media Partners:</a:t>
            </a:r>
            <a:br>
              <a:rPr lang="en-US" dirty="0"/>
            </a:br>
            <a:r>
              <a:rPr lang="en-US" sz="3600" b="1" dirty="0"/>
              <a:t>Mobilizing the “grassroots”</a:t>
            </a:r>
            <a:endParaRPr lang="en-US" b="1" dirty="0"/>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20FA6621-4A6C-4CE7-8FE8-B3142F01F643}"/>
              </a:ext>
            </a:extLst>
          </p:cNvPr>
          <p:cNvGrpSpPr>
            <a:grpSpLocks noChangeAspect="1"/>
          </p:cNvGrpSpPr>
          <p:nvPr/>
        </p:nvGrpSpPr>
        <p:grpSpPr>
          <a:xfrm>
            <a:off x="31414" y="52075"/>
            <a:ext cx="425786" cy="626353"/>
            <a:chOff x="2952498" y="460825"/>
            <a:chExt cx="2895851" cy="4259949"/>
          </a:xfrm>
        </p:grpSpPr>
        <p:pic>
          <p:nvPicPr>
            <p:cNvPr id="14" name="Picture 13">
              <a:extLst>
                <a:ext uri="{FF2B5EF4-FFF2-40B4-BE49-F238E27FC236}">
                  <a16:creationId xmlns:a16="http://schemas.microsoft.com/office/drawing/2014/main" id="{57F8297A-0EE9-4302-98EF-701F2531F07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5" name="Rectangle 14">
              <a:extLst>
                <a:ext uri="{FF2B5EF4-FFF2-40B4-BE49-F238E27FC236}">
                  <a16:creationId xmlns:a16="http://schemas.microsoft.com/office/drawing/2014/main" id="{740CCC98-6662-4AFE-9E4D-7E82A4C3C899}"/>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CC33D7DA-B512-4AAC-8D1D-C33D222F6A8A}"/>
              </a:ext>
            </a:extLst>
          </p:cNvPr>
          <p:cNvSpPr>
            <a:spLocks noGrp="1"/>
          </p:cNvSpPr>
          <p:nvPr>
            <p:ph idx="1"/>
          </p:nvPr>
        </p:nvSpPr>
        <p:spPr>
          <a:xfrm>
            <a:off x="959741" y="1920240"/>
            <a:ext cx="7746317" cy="4937759"/>
          </a:xfrm>
        </p:spPr>
        <p:txBody>
          <a:bodyPr>
            <a:normAutofit/>
          </a:bodyPr>
          <a:lstStyle/>
          <a:p>
            <a:pPr>
              <a:lnSpc>
                <a:spcPct val="107000"/>
              </a:lnSpc>
              <a:spcBef>
                <a:spcPts val="0"/>
              </a:spcBef>
              <a:spcAft>
                <a:spcPts val="400"/>
              </a:spcAft>
            </a:pPr>
            <a:r>
              <a:rPr lang="en-US" sz="1800" dirty="0">
                <a:latin typeface="Calibri" panose="020F0502020204030204" pitchFamily="34" charset="0"/>
                <a:ea typeface="Calibri" panose="020F0502020204030204" pitchFamily="34" charset="0"/>
                <a:cs typeface="Calibri" panose="020F0502020204030204" pitchFamily="34" charset="0"/>
              </a:rPr>
              <a:t>McGrath Institute</a:t>
            </a:r>
          </a:p>
          <a:p>
            <a:pPr>
              <a:lnSpc>
                <a:spcPct val="107000"/>
              </a:lnSpc>
              <a:spcBef>
                <a:spcPts val="0"/>
              </a:spcBef>
              <a:spcAft>
                <a:spcPts val="400"/>
              </a:spcAft>
            </a:pPr>
            <a:r>
              <a:rPr lang="en-US" sz="1800" dirty="0">
                <a:latin typeface="Calibri" panose="020F0502020204030204" pitchFamily="34" charset="0"/>
                <a:ea typeface="Calibri" panose="020F0502020204030204" pitchFamily="34" charset="0"/>
                <a:cs typeface="Calibri" panose="020F0502020204030204" pitchFamily="34" charset="0"/>
              </a:rPr>
              <a:t>Our Sunday Visitor</a:t>
            </a:r>
          </a:p>
          <a:p>
            <a:pPr>
              <a:lnSpc>
                <a:spcPct val="107000"/>
              </a:lnSpc>
              <a:spcBef>
                <a:spcPts val="0"/>
              </a:spcBef>
              <a:spcAft>
                <a:spcPts val="400"/>
              </a:spcAft>
            </a:pPr>
            <a:r>
              <a:rPr lang="en-US" sz="1800" dirty="0">
                <a:latin typeface="Calibri" panose="020F0502020204030204" pitchFamily="34" charset="0"/>
                <a:ea typeface="Calibri" panose="020F0502020204030204" pitchFamily="34" charset="0"/>
                <a:cs typeface="Calibri" panose="020F0502020204030204" pitchFamily="34" charset="0"/>
              </a:rPr>
              <a:t>Augustine Institute</a:t>
            </a:r>
          </a:p>
          <a:p>
            <a:pPr>
              <a:lnSpc>
                <a:spcPct val="107000"/>
              </a:lnSpc>
              <a:spcBef>
                <a:spcPts val="0"/>
              </a:spcBef>
              <a:spcAft>
                <a:spcPts val="4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Aleteia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400"/>
              </a:spcAft>
            </a:pPr>
            <a:r>
              <a:rPr lang="en-US" sz="1800" dirty="0">
                <a:effectLst/>
                <a:latin typeface="Calibri" panose="020F0502020204030204" pitchFamily="34" charset="0"/>
                <a:ea typeface="Calibri" panose="020F0502020204030204" pitchFamily="34" charset="0"/>
                <a:cs typeface="Calibri" panose="020F0502020204030204" pitchFamily="34" charset="0"/>
              </a:rPr>
              <a:t>Catholic Apostolate Center</a:t>
            </a:r>
          </a:p>
          <a:p>
            <a:pPr>
              <a:lnSpc>
                <a:spcPct val="107000"/>
              </a:lnSpc>
              <a:spcBef>
                <a:spcPts val="0"/>
              </a:spcBef>
              <a:spcAft>
                <a:spcPts val="400"/>
              </a:spcAft>
            </a:pPr>
            <a:r>
              <a:rPr lang="en-US" sz="1800" dirty="0">
                <a:latin typeface="Calibri" panose="020F0502020204030204" pitchFamily="34" charset="0"/>
                <a:ea typeface="Calibri" panose="020F0502020204030204" pitchFamily="34" charset="0"/>
                <a:cs typeface="Calibri" panose="020F0502020204030204" pitchFamily="34" charset="0"/>
              </a:rPr>
              <a:t>EWTN and Ave Maria Radio</a:t>
            </a:r>
          </a:p>
          <a:p>
            <a:pPr>
              <a:lnSpc>
                <a:spcPct val="107000"/>
              </a:lnSpc>
              <a:spcBef>
                <a:spcPts val="0"/>
              </a:spcBef>
              <a:spcAft>
                <a:spcPts val="400"/>
              </a:spcAft>
            </a:pPr>
            <a:r>
              <a:rPr lang="en-US" sz="1800" dirty="0">
                <a:effectLst/>
                <a:latin typeface="Calibri" panose="020F0502020204030204" pitchFamily="34" charset="0"/>
                <a:ea typeface="Calibri" panose="020F0502020204030204" pitchFamily="34" charset="0"/>
                <a:cs typeface="Calibri" panose="020F0502020204030204" pitchFamily="34" charset="0"/>
              </a:rPr>
              <a:t>Franciscan University of Steubenville</a:t>
            </a:r>
          </a:p>
          <a:p>
            <a:pPr>
              <a:lnSpc>
                <a:spcPct val="107000"/>
              </a:lnSpc>
              <a:spcBef>
                <a:spcPts val="0"/>
              </a:spcBef>
              <a:spcAft>
                <a:spcPts val="400"/>
              </a:spcAft>
            </a:pPr>
            <a:r>
              <a:rPr lang="en-US" sz="1800" dirty="0">
                <a:latin typeface="Calibri" panose="020F0502020204030204" pitchFamily="34" charset="0"/>
                <a:ea typeface="Calibri" panose="020F0502020204030204" pitchFamily="34" charset="0"/>
                <a:cs typeface="Calibri" panose="020F0502020204030204" pitchFamily="34" charset="0"/>
              </a:rPr>
              <a:t>Hallow</a:t>
            </a:r>
          </a:p>
          <a:p>
            <a:pPr>
              <a:lnSpc>
                <a:spcPct val="107000"/>
              </a:lnSpc>
              <a:spcBef>
                <a:spcPts val="0"/>
              </a:spcBef>
              <a:spcAft>
                <a:spcPts val="4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Magis</a:t>
            </a:r>
            <a:r>
              <a:rPr lang="en-US" sz="1800" dirty="0">
                <a:effectLst/>
                <a:latin typeface="Calibri" panose="020F0502020204030204" pitchFamily="34" charset="0"/>
                <a:ea typeface="Calibri" panose="020F0502020204030204" pitchFamily="34" charset="0"/>
                <a:cs typeface="Calibri" panose="020F0502020204030204" pitchFamily="34" charset="0"/>
              </a:rPr>
              <a:t> Center</a:t>
            </a:r>
          </a:p>
          <a:p>
            <a:pPr>
              <a:lnSpc>
                <a:spcPct val="107000"/>
              </a:lnSpc>
              <a:spcBef>
                <a:spcPts val="0"/>
              </a:spcBef>
              <a:spcAft>
                <a:spcPts val="400"/>
              </a:spcAft>
            </a:pPr>
            <a:r>
              <a:rPr lang="en-US" sz="1800" dirty="0">
                <a:latin typeface="Calibri" panose="020F0502020204030204" pitchFamily="34" charset="0"/>
                <a:ea typeface="Calibri" panose="020F0502020204030204" pitchFamily="34" charset="0"/>
                <a:cs typeface="Calibri" panose="020F0502020204030204" pitchFamily="34" charset="0"/>
              </a:rPr>
              <a:t>Magnificat Magazine</a:t>
            </a:r>
          </a:p>
          <a:p>
            <a:pPr>
              <a:lnSpc>
                <a:spcPct val="107000"/>
              </a:lnSpc>
              <a:spcBef>
                <a:spcPts val="0"/>
              </a:spcBef>
              <a:spcAft>
                <a:spcPts val="400"/>
              </a:spcAft>
            </a:pPr>
            <a:r>
              <a:rPr lang="en-US" sz="1800" dirty="0">
                <a:effectLst/>
                <a:latin typeface="Calibri" panose="020F0502020204030204" pitchFamily="34" charset="0"/>
                <a:ea typeface="Calibri" panose="020F0502020204030204" pitchFamily="34" charset="0"/>
                <a:cs typeface="Calibri" panose="020F0502020204030204" pitchFamily="34" charset="0"/>
              </a:rPr>
              <a:t>Real Life Catholic</a:t>
            </a:r>
          </a:p>
          <a:p>
            <a:pPr>
              <a:lnSpc>
                <a:spcPct val="107000"/>
              </a:lnSpc>
              <a:spcBef>
                <a:spcPts val="0"/>
              </a:spcBef>
              <a:spcAft>
                <a:spcPts val="400"/>
              </a:spcAft>
            </a:pPr>
            <a:r>
              <a:rPr lang="en-US" sz="1800" dirty="0">
                <a:effectLst/>
                <a:latin typeface="Calibri" panose="020F0502020204030204" pitchFamily="34" charset="0"/>
                <a:ea typeface="Calibri" panose="020F0502020204030204" pitchFamily="34" charset="0"/>
                <a:cs typeface="Calibri" panose="020F0502020204030204" pitchFamily="34" charset="0"/>
              </a:rPr>
              <a:t>Relevant Radio</a:t>
            </a:r>
          </a:p>
          <a:p>
            <a:pPr>
              <a:lnSpc>
                <a:spcPct val="107000"/>
              </a:lnSpc>
              <a:spcBef>
                <a:spcPts val="0"/>
              </a:spcBef>
              <a:spcAft>
                <a:spcPts val="400"/>
              </a:spcAft>
            </a:pPr>
            <a:r>
              <a:rPr lang="en-US" sz="1800" dirty="0">
                <a:effectLst/>
                <a:latin typeface="Calibri" panose="020F0502020204030204" pitchFamily="34" charset="0"/>
                <a:ea typeface="Calibri" panose="020F0502020204030204" pitchFamily="34" charset="0"/>
                <a:cs typeface="Calibri" panose="020F0502020204030204" pitchFamily="34" charset="0"/>
              </a:rPr>
              <a:t>Word on Fire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AE517F78-BE70-44E1-A7C7-29E136C964BD}"/>
              </a:ext>
            </a:extLst>
          </p:cNvPr>
          <p:cNvSpPr txBox="1">
            <a:spLocks/>
          </p:cNvSpPr>
          <p:nvPr/>
        </p:nvSpPr>
        <p:spPr>
          <a:xfrm>
            <a:off x="758830" y="5299358"/>
            <a:ext cx="7886700" cy="140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3" name="Picture 8" descr="Mass. Catholic Conf. issues a statement on SCOTUS DOMA ...">
            <a:extLst>
              <a:ext uri="{FF2B5EF4-FFF2-40B4-BE49-F238E27FC236}">
                <a16:creationId xmlns:a16="http://schemas.microsoft.com/office/drawing/2014/main" id="{74450694-7BFD-4556-9E21-65C17E162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126" y="6201643"/>
            <a:ext cx="917694" cy="596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082D27-2BB1-4E17-8E9D-6386076492D6}"/>
              </a:ext>
            </a:extLst>
          </p:cNvPr>
          <p:cNvSpPr txBox="1"/>
          <p:nvPr/>
        </p:nvSpPr>
        <p:spPr>
          <a:xfrm rot="20450851">
            <a:off x="5247632" y="2313467"/>
            <a:ext cx="2506169" cy="646331"/>
          </a:xfrm>
          <a:prstGeom prst="rect">
            <a:avLst/>
          </a:prstGeom>
          <a:noFill/>
        </p:spPr>
        <p:txBody>
          <a:bodyPr wrap="square" rtlCol="0">
            <a:spAutoFit/>
          </a:bodyPr>
          <a:lstStyle/>
          <a:p>
            <a:pPr algn="ctr"/>
            <a:r>
              <a:rPr lang="en-US" u="sng" dirty="0">
                <a:solidFill>
                  <a:srgbClr val="C00000"/>
                </a:solidFill>
              </a:rPr>
              <a:t>Formed.org</a:t>
            </a:r>
            <a:r>
              <a:rPr lang="en-US" dirty="0">
                <a:solidFill>
                  <a:srgbClr val="C00000"/>
                </a:solidFill>
              </a:rPr>
              <a:t> platform    for free digital resources</a:t>
            </a:r>
          </a:p>
        </p:txBody>
      </p:sp>
      <p:sp>
        <p:nvSpPr>
          <p:cNvPr id="17" name="TextBox 16">
            <a:extLst>
              <a:ext uri="{FF2B5EF4-FFF2-40B4-BE49-F238E27FC236}">
                <a16:creationId xmlns:a16="http://schemas.microsoft.com/office/drawing/2014/main" id="{85CF4417-077A-4303-9A76-5B8F7EF9F081}"/>
              </a:ext>
            </a:extLst>
          </p:cNvPr>
          <p:cNvSpPr txBox="1"/>
          <p:nvPr/>
        </p:nvSpPr>
        <p:spPr>
          <a:xfrm rot="20450851">
            <a:off x="4895297" y="4806525"/>
            <a:ext cx="3810185" cy="646331"/>
          </a:xfrm>
          <a:prstGeom prst="rect">
            <a:avLst/>
          </a:prstGeom>
          <a:noFill/>
        </p:spPr>
        <p:txBody>
          <a:bodyPr wrap="square" rtlCol="0">
            <a:spAutoFit/>
          </a:bodyPr>
          <a:lstStyle/>
          <a:p>
            <a:pPr algn="ctr"/>
            <a:r>
              <a:rPr lang="en-US" dirty="0">
                <a:solidFill>
                  <a:srgbClr val="C00000"/>
                </a:solidFill>
              </a:rPr>
              <a:t>Knights of Columbus Training Materials for planning Eucharistic Processions</a:t>
            </a:r>
          </a:p>
        </p:txBody>
      </p:sp>
      <p:sp>
        <p:nvSpPr>
          <p:cNvPr id="4" name="Slide Number Placeholder 3">
            <a:extLst>
              <a:ext uri="{FF2B5EF4-FFF2-40B4-BE49-F238E27FC236}">
                <a16:creationId xmlns:a16="http://schemas.microsoft.com/office/drawing/2014/main" id="{5F8758FB-656B-46F6-BC3E-1FA11A5A400A}"/>
              </a:ext>
            </a:extLst>
          </p:cNvPr>
          <p:cNvSpPr>
            <a:spLocks noGrp="1"/>
          </p:cNvSpPr>
          <p:nvPr>
            <p:ph type="sldNum" sz="quarter" idx="12"/>
          </p:nvPr>
        </p:nvSpPr>
        <p:spPr/>
        <p:txBody>
          <a:bodyPr/>
          <a:lstStyle/>
          <a:p>
            <a:fld id="{17D2EEA7-A041-43F1-8635-AE2FD1A621E1}" type="slidenum">
              <a:rPr lang="en-US" smtClean="0"/>
              <a:t>8</a:t>
            </a:fld>
            <a:endParaRPr lang="en-US"/>
          </a:p>
        </p:txBody>
      </p:sp>
    </p:spTree>
    <p:extLst>
      <p:ext uri="{BB962C8B-B14F-4D97-AF65-F5344CB8AC3E}">
        <p14:creationId xmlns:p14="http://schemas.microsoft.com/office/powerpoint/2010/main" val="256527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6803-9053-425D-BF5E-E786D3939C86}"/>
              </a:ext>
            </a:extLst>
          </p:cNvPr>
          <p:cNvSpPr>
            <a:spLocks noGrp="1"/>
          </p:cNvSpPr>
          <p:nvPr>
            <p:ph type="title"/>
          </p:nvPr>
        </p:nvSpPr>
        <p:spPr>
          <a:xfrm>
            <a:off x="1240022" y="365760"/>
            <a:ext cx="7466036" cy="1188720"/>
          </a:xfrm>
        </p:spPr>
        <p:txBody>
          <a:bodyPr>
            <a:normAutofit fontScale="90000"/>
          </a:bodyPr>
          <a:lstStyle/>
          <a:p>
            <a:r>
              <a:rPr lang="en-US" dirty="0"/>
              <a:t>Apostolates &amp; Collaborators:</a:t>
            </a:r>
            <a:br>
              <a:rPr lang="en-US" dirty="0"/>
            </a:br>
            <a:r>
              <a:rPr lang="en-US" sz="3100" b="1" dirty="0">
                <a:latin typeface="+mn-lt"/>
              </a:rPr>
              <a:t>Animating a “bottom up” Eucharistic Movement</a:t>
            </a:r>
            <a:endParaRPr lang="en-US" b="1" dirty="0">
              <a:latin typeface="+mn-lt"/>
            </a:endParaRPr>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20FA6621-4A6C-4CE7-8FE8-B3142F01F643}"/>
              </a:ext>
            </a:extLst>
          </p:cNvPr>
          <p:cNvGrpSpPr>
            <a:grpSpLocks noChangeAspect="1"/>
          </p:cNvGrpSpPr>
          <p:nvPr/>
        </p:nvGrpSpPr>
        <p:grpSpPr>
          <a:xfrm>
            <a:off x="31414" y="52075"/>
            <a:ext cx="425786" cy="626353"/>
            <a:chOff x="2952498" y="460825"/>
            <a:chExt cx="2895851" cy="4259949"/>
          </a:xfrm>
        </p:grpSpPr>
        <p:pic>
          <p:nvPicPr>
            <p:cNvPr id="14" name="Picture 13">
              <a:extLst>
                <a:ext uri="{FF2B5EF4-FFF2-40B4-BE49-F238E27FC236}">
                  <a16:creationId xmlns:a16="http://schemas.microsoft.com/office/drawing/2014/main" id="{57F8297A-0EE9-4302-98EF-701F2531F077}"/>
                </a:ext>
              </a:extLst>
            </p:cNvPr>
            <p:cNvPicPr>
              <a:picLocks noChangeAspect="1"/>
            </p:cNvPicPr>
            <p:nvPr/>
          </p:nvPicPr>
          <p:blipFill>
            <a:blip r:embed="rId2"/>
            <a:stretch>
              <a:fillRect/>
            </a:stretch>
          </p:blipFill>
          <p:spPr>
            <a:xfrm>
              <a:off x="2952498" y="460825"/>
              <a:ext cx="2895851" cy="4259949"/>
            </a:xfrm>
            <a:prstGeom prst="rect">
              <a:avLst/>
            </a:prstGeom>
          </p:spPr>
        </p:pic>
        <p:sp>
          <p:nvSpPr>
            <p:cNvPr id="15" name="Rectangle 14">
              <a:extLst>
                <a:ext uri="{FF2B5EF4-FFF2-40B4-BE49-F238E27FC236}">
                  <a16:creationId xmlns:a16="http://schemas.microsoft.com/office/drawing/2014/main" id="{740CCC98-6662-4AFE-9E4D-7E82A4C3C899}"/>
                </a:ext>
              </a:extLst>
            </p:cNvPr>
            <p:cNvSpPr/>
            <p:nvPr/>
          </p:nvSpPr>
          <p:spPr>
            <a:xfrm>
              <a:off x="2952498" y="4253958"/>
              <a:ext cx="857502" cy="466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CC33D7DA-B512-4AAC-8D1D-C33D222F6A8A}"/>
              </a:ext>
            </a:extLst>
          </p:cNvPr>
          <p:cNvSpPr>
            <a:spLocks noGrp="1"/>
          </p:cNvSpPr>
          <p:nvPr>
            <p:ph idx="1"/>
          </p:nvPr>
        </p:nvSpPr>
        <p:spPr>
          <a:xfrm>
            <a:off x="728740" y="2072136"/>
            <a:ext cx="4317358" cy="4937759"/>
          </a:xfrm>
        </p:spPr>
        <p:txBody>
          <a:bodyPr>
            <a:normAutofit/>
          </a:bodyPr>
          <a:lstStyle/>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Catholic Campus Ministry Association</a:t>
            </a:r>
          </a:p>
          <a:p>
            <a:pPr>
              <a:lnSpc>
                <a:spcPct val="107000"/>
              </a:lnSpc>
              <a:spcBef>
                <a:spcPts val="0"/>
              </a:spcBef>
              <a:spcAft>
                <a:spcPts val="400"/>
              </a:spcAft>
            </a:pPr>
            <a:r>
              <a:rPr lang="en-US" sz="1600" dirty="0">
                <a:effectLst/>
                <a:latin typeface="Calibri" panose="020F0502020204030204" pitchFamily="34" charset="0"/>
                <a:ea typeface="Calibri" panose="020F0502020204030204" pitchFamily="34" charset="0"/>
                <a:cs typeface="Calibri" panose="020F0502020204030204" pitchFamily="34" charset="0"/>
              </a:rPr>
              <a:t>Catholic Le</a:t>
            </a:r>
            <a:r>
              <a:rPr lang="en-US" sz="1600" dirty="0">
                <a:latin typeface="Calibri" panose="020F0502020204030204" pitchFamily="34" charset="0"/>
                <a:ea typeface="Calibri" panose="020F0502020204030204" pitchFamily="34" charset="0"/>
                <a:cs typeface="Calibri" panose="020F0502020204030204" pitchFamily="34" charset="0"/>
              </a:rPr>
              <a:t>adership Institute</a:t>
            </a:r>
          </a:p>
          <a:p>
            <a:pPr>
              <a:lnSpc>
                <a:spcPct val="107000"/>
              </a:lnSpc>
              <a:spcBef>
                <a:spcPts val="0"/>
              </a:spcBef>
              <a:spcAft>
                <a:spcPts val="400"/>
              </a:spcAft>
            </a:pPr>
            <a:r>
              <a:rPr lang="en-US" sz="1600" dirty="0">
                <a:effectLst/>
                <a:latin typeface="Calibri" panose="020F0502020204030204" pitchFamily="34" charset="0"/>
                <a:ea typeface="Calibri" panose="020F0502020204030204" pitchFamily="34" charset="0"/>
                <a:cs typeface="Calibri" panose="020F0502020204030204" pitchFamily="34" charset="0"/>
              </a:rPr>
              <a:t>Catholic Missionary Disciples</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CHARIS</a:t>
            </a:r>
          </a:p>
          <a:p>
            <a:pPr>
              <a:lnSpc>
                <a:spcPct val="107000"/>
              </a:lnSpc>
              <a:spcBef>
                <a:spcPts val="0"/>
              </a:spcBef>
              <a:spcAft>
                <a:spcPts val="400"/>
              </a:spcAft>
            </a:pPr>
            <a:r>
              <a:rPr lang="en-US" sz="1600" dirty="0">
                <a:effectLst/>
                <a:latin typeface="Calibri" panose="020F0502020204030204" pitchFamily="34" charset="0"/>
                <a:ea typeface="Calibri" panose="020F0502020204030204" pitchFamily="34" charset="0"/>
                <a:cs typeface="Calibri" panose="020F0502020204030204" pitchFamily="34" charset="0"/>
              </a:rPr>
              <a:t>Conference of Major Superiors of Men</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Conference of Major Superiors of Women</a:t>
            </a:r>
          </a:p>
          <a:p>
            <a:pPr>
              <a:lnSpc>
                <a:spcPct val="107000"/>
              </a:lnSpc>
              <a:spcBef>
                <a:spcPts val="0"/>
              </a:spcBef>
              <a:spcAft>
                <a:spcPts val="400"/>
              </a:spcAft>
            </a:pPr>
            <a:r>
              <a:rPr lang="en-US" sz="1600" dirty="0">
                <a:effectLst/>
                <a:latin typeface="Calibri" panose="020F0502020204030204" pitchFamily="34" charset="0"/>
                <a:ea typeface="Calibri" panose="020F0502020204030204" pitchFamily="34" charset="0"/>
                <a:cs typeface="Calibri" panose="020F0502020204030204" pitchFamily="34" charset="0"/>
              </a:rPr>
              <a:t>Federation of Diocesan Liturgical Comm.</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FOCUS</a:t>
            </a:r>
          </a:p>
          <a:p>
            <a:pPr>
              <a:lnSpc>
                <a:spcPct val="107000"/>
              </a:lnSpc>
              <a:spcBef>
                <a:spcPts val="0"/>
              </a:spcBef>
              <a:spcAft>
                <a:spcPts val="400"/>
              </a:spcAft>
            </a:pPr>
            <a:r>
              <a:rPr lang="en-US" sz="1600" dirty="0">
                <a:effectLst/>
                <a:latin typeface="Calibri" panose="020F0502020204030204" pitchFamily="34" charset="0"/>
                <a:ea typeface="Calibri" panose="020F0502020204030204" pitchFamily="34" charset="0"/>
                <a:cs typeface="Calibri" panose="020F0502020204030204" pitchFamily="34" charset="0"/>
              </a:rPr>
              <a:t>Fran</a:t>
            </a:r>
            <a:r>
              <a:rPr lang="en-US" sz="1600" dirty="0">
                <a:latin typeface="Calibri" panose="020F0502020204030204" pitchFamily="34" charset="0"/>
                <a:ea typeface="Calibri" panose="020F0502020204030204" pitchFamily="34" charset="0"/>
                <a:cs typeface="Calibri" panose="020F0502020204030204" pitchFamily="34" charset="0"/>
              </a:rPr>
              <a:t>ciscan University of Steubenville</a:t>
            </a:r>
          </a:p>
          <a:p>
            <a:pPr>
              <a:lnSpc>
                <a:spcPct val="107000"/>
              </a:lnSpc>
              <a:spcBef>
                <a:spcPts val="0"/>
              </a:spcBef>
              <a:spcAft>
                <a:spcPts val="400"/>
              </a:spcAft>
            </a:pPr>
            <a:r>
              <a:rPr lang="en-US" sz="1600" dirty="0">
                <a:effectLst/>
                <a:latin typeface="Calibri" panose="020F0502020204030204" pitchFamily="34" charset="0"/>
                <a:ea typeface="Calibri" panose="020F0502020204030204" pitchFamily="34" charset="0"/>
                <a:cs typeface="Calibri" panose="020F0502020204030204" pitchFamily="34" charset="0"/>
              </a:rPr>
              <a:t>Hispanic Catholic Charismatic Renewal</a:t>
            </a:r>
          </a:p>
          <a:p>
            <a:pPr>
              <a:lnSpc>
                <a:spcPct val="107000"/>
              </a:lnSpc>
              <a:spcBef>
                <a:spcPts val="0"/>
              </a:spcBef>
              <a:spcAft>
                <a:spcPts val="400"/>
              </a:spcAft>
            </a:pPr>
            <a:r>
              <a:rPr lang="en-US" sz="1600" dirty="0">
                <a:effectLst/>
                <a:latin typeface="Calibri" panose="020F0502020204030204" pitchFamily="34" charset="0"/>
                <a:ea typeface="Calibri" panose="020F0502020204030204" pitchFamily="34" charset="0"/>
                <a:cs typeface="Calibri" panose="020F0502020204030204" pitchFamily="34" charset="0"/>
              </a:rPr>
              <a:t>In Word and Witness</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Knights of Columbus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AE517F78-BE70-44E1-A7C7-29E136C964BD}"/>
              </a:ext>
            </a:extLst>
          </p:cNvPr>
          <p:cNvSpPr txBox="1">
            <a:spLocks/>
          </p:cNvSpPr>
          <p:nvPr/>
        </p:nvSpPr>
        <p:spPr>
          <a:xfrm>
            <a:off x="758830" y="5299358"/>
            <a:ext cx="7886700" cy="1401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3" name="Picture 8" descr="Mass. Catholic Conf. issues a statement on SCOTUS DOMA ...">
            <a:extLst>
              <a:ext uri="{FF2B5EF4-FFF2-40B4-BE49-F238E27FC236}">
                <a16:creationId xmlns:a16="http://schemas.microsoft.com/office/drawing/2014/main" id="{74450694-7BFD-4556-9E21-65C17E162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126" y="6201643"/>
            <a:ext cx="917694" cy="596308"/>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FAEA374D-784F-4F0C-8F70-DAC9B743EF32}"/>
              </a:ext>
            </a:extLst>
          </p:cNvPr>
          <p:cNvSpPr txBox="1">
            <a:spLocks/>
          </p:cNvSpPr>
          <p:nvPr/>
        </p:nvSpPr>
        <p:spPr>
          <a:xfrm>
            <a:off x="4802635" y="2071379"/>
            <a:ext cx="4317358" cy="4937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Knights of Peter </a:t>
            </a:r>
            <a:r>
              <a:rPr lang="en-US" sz="1600" dirty="0" err="1">
                <a:latin typeface="Calibri" panose="020F0502020204030204" pitchFamily="34" charset="0"/>
                <a:ea typeface="Calibri" panose="020F0502020204030204" pitchFamily="34" charset="0"/>
                <a:cs typeface="Calibri" panose="020F0502020204030204" pitchFamily="34" charset="0"/>
              </a:rPr>
              <a:t>Claver</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400"/>
              </a:spcAft>
            </a:pPr>
            <a:r>
              <a:rPr lang="en-US" sz="1600" dirty="0" err="1">
                <a:latin typeface="Calibri" panose="020F0502020204030204" pitchFamily="34" charset="0"/>
                <a:ea typeface="Calibri" panose="020F0502020204030204" pitchFamily="34" charset="0"/>
                <a:cs typeface="Calibri" panose="020F0502020204030204" pitchFamily="34" charset="0"/>
              </a:rPr>
              <a:t>Legatus</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400"/>
              </a:spcAft>
            </a:pPr>
            <a:r>
              <a:rPr lang="en-US" sz="1600" dirty="0" err="1">
                <a:latin typeface="Calibri" panose="020F0502020204030204" pitchFamily="34" charset="0"/>
                <a:ea typeface="Calibri" panose="020F0502020204030204" pitchFamily="34" charset="0"/>
                <a:cs typeface="Calibri" panose="020F0502020204030204" pitchFamily="34" charset="0"/>
              </a:rPr>
              <a:t>LifeTeen</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400"/>
              </a:spcAft>
            </a:pPr>
            <a:r>
              <a:rPr lang="en-US" sz="1600" dirty="0" err="1">
                <a:latin typeface="Calibri" panose="020F0502020204030204" pitchFamily="34" charset="0"/>
                <a:ea typeface="Calibri" panose="020F0502020204030204" pitchFamily="34" charset="0"/>
                <a:cs typeface="Calibri" panose="020F0502020204030204" pitchFamily="34" charset="0"/>
              </a:rPr>
              <a:t>MovCom</a:t>
            </a:r>
            <a:r>
              <a:rPr lang="en-US" sz="1600" dirty="0">
                <a:latin typeface="Calibri" panose="020F0502020204030204" pitchFamily="34" charset="0"/>
                <a:ea typeface="Calibri" panose="020F0502020204030204" pitchFamily="34" charset="0"/>
                <a:cs typeface="Calibri" panose="020F0502020204030204" pitchFamily="34" charset="0"/>
              </a:rPr>
              <a:t>:  Ecclesial movements &amp; communities</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National Catholic Council for Hispanic Ministry</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NET Ministries</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NFCYM</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National Black Catholic Conference</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St. Paul’s Outreach</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St. Paul Street Evangelization</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The Thomistic Institute</a:t>
            </a:r>
          </a:p>
          <a:p>
            <a:pPr>
              <a:lnSpc>
                <a:spcPct val="107000"/>
              </a:lnSpc>
              <a:spcBef>
                <a:spcPts val="0"/>
              </a:spcBef>
              <a:spcAft>
                <a:spcPts val="400"/>
              </a:spcAft>
            </a:pPr>
            <a:r>
              <a:rPr lang="en-US" sz="1600" dirty="0">
                <a:latin typeface="Calibri" panose="020F0502020204030204" pitchFamily="34" charset="0"/>
                <a:ea typeface="Calibri" panose="020F0502020204030204" pitchFamily="34" charset="0"/>
                <a:cs typeface="Calibri" panose="020F0502020204030204" pitchFamily="34" charset="0"/>
              </a:rPr>
              <a:t>Vietnamese Eucharistic Youth Movement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64D1F2E-8137-46F3-902B-9744115EA57A}"/>
              </a:ext>
            </a:extLst>
          </p:cNvPr>
          <p:cNvSpPr>
            <a:spLocks noGrp="1"/>
          </p:cNvSpPr>
          <p:nvPr>
            <p:ph type="sldNum" sz="quarter" idx="12"/>
          </p:nvPr>
        </p:nvSpPr>
        <p:spPr/>
        <p:txBody>
          <a:bodyPr/>
          <a:lstStyle/>
          <a:p>
            <a:fld id="{17D2EEA7-A041-43F1-8635-AE2FD1A621E1}" type="slidenum">
              <a:rPr lang="en-US" smtClean="0"/>
              <a:t>9</a:t>
            </a:fld>
            <a:endParaRPr lang="en-US"/>
          </a:p>
        </p:txBody>
      </p:sp>
    </p:spTree>
    <p:extLst>
      <p:ext uri="{BB962C8B-B14F-4D97-AF65-F5344CB8AC3E}">
        <p14:creationId xmlns:p14="http://schemas.microsoft.com/office/powerpoint/2010/main" val="32413427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CC85B87BD473409E978D47CC18FCC7" ma:contentTypeVersion="12" ma:contentTypeDescription="Create a new document." ma:contentTypeScope="" ma:versionID="3ea448beb0f109d8fbae31be9f041879">
  <xsd:schema xmlns:xsd="http://www.w3.org/2001/XMLSchema" xmlns:xs="http://www.w3.org/2001/XMLSchema" xmlns:p="http://schemas.microsoft.com/office/2006/metadata/properties" xmlns:ns2="7b6da998-c165-46d9-89dc-64f30471c3b7" xmlns:ns3="91447456-8af0-49a5-8b59-3eb64bad8e34" targetNamespace="http://schemas.microsoft.com/office/2006/metadata/properties" ma:root="true" ma:fieldsID="158d10abb136447eea33aa951d8ee17e" ns2:_="" ns3:_="">
    <xsd:import namespace="7b6da998-c165-46d9-89dc-64f30471c3b7"/>
    <xsd:import namespace="91447456-8af0-49a5-8b59-3eb64bad8e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6da998-c165-46d9-89dc-64f30471c3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47456-8af0-49a5-8b59-3eb64bad8e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D5EE4A-FF77-44FD-8057-FFBA001F7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6da998-c165-46d9-89dc-64f30471c3b7"/>
    <ds:schemaRef ds:uri="91447456-8af0-49a5-8b59-3eb64bad8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F8F769-96B3-4FF5-A6BF-7CA1C81485CC}">
  <ds:schemaRef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terms/"/>
    <ds:schemaRef ds:uri="7b6da998-c165-46d9-89dc-64f30471c3b7"/>
    <ds:schemaRef ds:uri="http://schemas.microsoft.com/office/2006/metadata/properties"/>
  </ds:schemaRefs>
</ds:datastoreItem>
</file>

<file path=customXml/itemProps3.xml><?xml version="1.0" encoding="utf-8"?>
<ds:datastoreItem xmlns:ds="http://schemas.openxmlformats.org/officeDocument/2006/customXml" ds:itemID="{2EDD3143-C4CE-4B89-BF97-3F34725593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19869</TotalTime>
  <Words>1959</Words>
  <Application>Microsoft Macintosh PowerPoint</Application>
  <PresentationFormat>On-screen Show (4:3)</PresentationFormat>
  <Paragraphs>206</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Calibri</vt:lpstr>
      <vt:lpstr>Calibri Light</vt:lpstr>
      <vt:lpstr>Courier New</vt:lpstr>
      <vt:lpstr>Symbol</vt:lpstr>
      <vt:lpstr>Times New Roman</vt:lpstr>
      <vt:lpstr>Office Theme</vt:lpstr>
      <vt:lpstr>Diocese of  Fort Wayne – South Bend</vt:lpstr>
      <vt:lpstr>Agenda</vt:lpstr>
      <vt:lpstr>Introduction</vt:lpstr>
      <vt:lpstr>PowerPoint Presentation</vt:lpstr>
      <vt:lpstr>Introduction</vt:lpstr>
      <vt:lpstr>Mission and Vision</vt:lpstr>
      <vt:lpstr>Strategic Pillars</vt:lpstr>
      <vt:lpstr>Catechetical &amp; Media Partners: Mobilizing the “grassroots”</vt:lpstr>
      <vt:lpstr>Apostolates &amp; Collaborators: Animating a “bottom up” Eucharistic Movement</vt:lpstr>
      <vt:lpstr>PowerPoint Presentation</vt:lpstr>
      <vt:lpstr>Diocesan and Parish Years</vt:lpstr>
      <vt:lpstr>PowerPoint Presentation</vt:lpstr>
      <vt:lpstr>Procession</vt:lpstr>
      <vt:lpstr>Festival</vt:lpstr>
      <vt:lpstr>Point Person  “Job Description”</vt:lpstr>
      <vt:lpstr>Point Person Characteristics</vt:lpstr>
      <vt:lpstr>Point Person Job Information</vt:lpstr>
      <vt:lpstr>Parish Timeline - Year of Preparation (1 of 2)</vt:lpstr>
      <vt:lpstr>Parish Timeline - Year of Preparation (2 of 2)</vt:lpstr>
      <vt:lpstr>Parish Timeline (Diocesan Year)</vt:lpstr>
      <vt:lpstr>Parish Timeline (Parish Year)</vt:lpstr>
      <vt:lpstr>Resources for Parish Point Persons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Langford</dc:creator>
  <cp:lastModifiedBy>Molly Gettinger</cp:lastModifiedBy>
  <cp:revision>22</cp:revision>
  <cp:lastPrinted>2022-01-21T13:06:28Z</cp:lastPrinted>
  <dcterms:created xsi:type="dcterms:W3CDTF">2021-11-11T14:44:27Z</dcterms:created>
  <dcterms:modified xsi:type="dcterms:W3CDTF">2022-02-28T18:49:00Z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0x01010052CC85B87BD473409E978D47CC18FCC7</vt:lpwstr>
  </property>
</Properties>
</file>