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6" r:id="rId2"/>
    <p:sldId id="272" r:id="rId3"/>
    <p:sldId id="276" r:id="rId4"/>
    <p:sldId id="275" r:id="rId5"/>
    <p:sldId id="266" r:id="rId6"/>
    <p:sldId id="262" r:id="rId7"/>
    <p:sldId id="267" r:id="rId8"/>
    <p:sldId id="269" r:id="rId9"/>
    <p:sldId id="270" r:id="rId10"/>
    <p:sldId id="260" r:id="rId11"/>
    <p:sldId id="268" r:id="rId12"/>
    <p:sldId id="263" r:id="rId13"/>
    <p:sldId id="264" r:id="rId14"/>
    <p:sldId id="265"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Open Sans" panose="020B0606030504020204" pitchFamily="34" charset="0"/>
      <p:regular r:id="rId23"/>
      <p:bold r:id="rId24"/>
      <p:italic r:id="rId25"/>
      <p:boldItalic r:id="rId26"/>
    </p:embeddedFont>
    <p:embeddedFont>
      <p:font typeface="Open Sans Light" panose="020B0306030504020204" pitchFamily="34"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a2FvJb0zmglDbkDcVLmWg==" hashData="U4SyeYSonhAtp56Xnsgscl4qejdGKhtYBtuHQacF5emK8bLJV/12FL/rMmAh4xvlfk4Yu8SliYeolj52eO9vz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350"/>
    <a:srgbClr val="750809"/>
    <a:srgbClr val="BD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67923"/>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865C-6185-D741-8582-35AD14356C99}"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ACE996-D9B7-5645-8D49-CC2EDC6AE3E5}" type="slidenum">
              <a:rPr lang="en-US" smtClean="0"/>
              <a:t>‹#›</a:t>
            </a:fld>
            <a:endParaRPr lang="en-US"/>
          </a:p>
        </p:txBody>
      </p:sp>
    </p:spTree>
    <p:extLst>
      <p:ext uri="{BB962C8B-B14F-4D97-AF65-F5344CB8AC3E}">
        <p14:creationId xmlns:p14="http://schemas.microsoft.com/office/powerpoint/2010/main" val="320870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2</a:t>
            </a:fld>
            <a:endParaRPr lang="en-US"/>
          </a:p>
        </p:txBody>
      </p:sp>
    </p:spTree>
    <p:extLst>
      <p:ext uri="{BB962C8B-B14F-4D97-AF65-F5344CB8AC3E}">
        <p14:creationId xmlns:p14="http://schemas.microsoft.com/office/powerpoint/2010/main" val="3949164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11</a:t>
            </a:fld>
            <a:endParaRPr lang="en-US"/>
          </a:p>
        </p:txBody>
      </p:sp>
    </p:spTree>
    <p:extLst>
      <p:ext uri="{BB962C8B-B14F-4D97-AF65-F5344CB8AC3E}">
        <p14:creationId xmlns:p14="http://schemas.microsoft.com/office/powerpoint/2010/main" val="112983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12</a:t>
            </a:fld>
            <a:endParaRPr lang="en-US"/>
          </a:p>
        </p:txBody>
      </p:sp>
    </p:spTree>
    <p:extLst>
      <p:ext uri="{BB962C8B-B14F-4D97-AF65-F5344CB8AC3E}">
        <p14:creationId xmlns:p14="http://schemas.microsoft.com/office/powerpoint/2010/main" val="344416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13</a:t>
            </a:fld>
            <a:endParaRPr lang="en-US"/>
          </a:p>
        </p:txBody>
      </p:sp>
    </p:spTree>
    <p:extLst>
      <p:ext uri="{BB962C8B-B14F-4D97-AF65-F5344CB8AC3E}">
        <p14:creationId xmlns:p14="http://schemas.microsoft.com/office/powerpoint/2010/main" val="78717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14</a:t>
            </a:fld>
            <a:endParaRPr lang="en-US"/>
          </a:p>
        </p:txBody>
      </p:sp>
    </p:spTree>
    <p:extLst>
      <p:ext uri="{BB962C8B-B14F-4D97-AF65-F5344CB8AC3E}">
        <p14:creationId xmlns:p14="http://schemas.microsoft.com/office/powerpoint/2010/main" val="352204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3</a:t>
            </a:fld>
            <a:endParaRPr lang="en-US"/>
          </a:p>
        </p:txBody>
      </p:sp>
    </p:spTree>
    <p:extLst>
      <p:ext uri="{BB962C8B-B14F-4D97-AF65-F5344CB8AC3E}">
        <p14:creationId xmlns:p14="http://schemas.microsoft.com/office/powerpoint/2010/main" val="377923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4</a:t>
            </a:fld>
            <a:endParaRPr lang="en-US"/>
          </a:p>
        </p:txBody>
      </p:sp>
    </p:spTree>
    <p:extLst>
      <p:ext uri="{BB962C8B-B14F-4D97-AF65-F5344CB8AC3E}">
        <p14:creationId xmlns:p14="http://schemas.microsoft.com/office/powerpoint/2010/main" val="388147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5</a:t>
            </a:fld>
            <a:endParaRPr lang="en-US"/>
          </a:p>
        </p:txBody>
      </p:sp>
    </p:spTree>
    <p:extLst>
      <p:ext uri="{BB962C8B-B14F-4D97-AF65-F5344CB8AC3E}">
        <p14:creationId xmlns:p14="http://schemas.microsoft.com/office/powerpoint/2010/main" val="35133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6</a:t>
            </a:fld>
            <a:endParaRPr lang="en-US"/>
          </a:p>
        </p:txBody>
      </p:sp>
    </p:spTree>
    <p:extLst>
      <p:ext uri="{BB962C8B-B14F-4D97-AF65-F5344CB8AC3E}">
        <p14:creationId xmlns:p14="http://schemas.microsoft.com/office/powerpoint/2010/main" val="1514942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7</a:t>
            </a:fld>
            <a:endParaRPr lang="en-US"/>
          </a:p>
        </p:txBody>
      </p:sp>
    </p:spTree>
    <p:extLst>
      <p:ext uri="{BB962C8B-B14F-4D97-AF65-F5344CB8AC3E}">
        <p14:creationId xmlns:p14="http://schemas.microsoft.com/office/powerpoint/2010/main" val="898770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8</a:t>
            </a:fld>
            <a:endParaRPr lang="en-US"/>
          </a:p>
        </p:txBody>
      </p:sp>
    </p:spTree>
    <p:extLst>
      <p:ext uri="{BB962C8B-B14F-4D97-AF65-F5344CB8AC3E}">
        <p14:creationId xmlns:p14="http://schemas.microsoft.com/office/powerpoint/2010/main" val="234062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9</a:t>
            </a:fld>
            <a:endParaRPr lang="en-US"/>
          </a:p>
        </p:txBody>
      </p:sp>
    </p:spTree>
    <p:extLst>
      <p:ext uri="{BB962C8B-B14F-4D97-AF65-F5344CB8AC3E}">
        <p14:creationId xmlns:p14="http://schemas.microsoft.com/office/powerpoint/2010/main" val="303490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10</a:t>
            </a:fld>
            <a:endParaRPr lang="en-US"/>
          </a:p>
        </p:txBody>
      </p:sp>
    </p:spTree>
    <p:extLst>
      <p:ext uri="{BB962C8B-B14F-4D97-AF65-F5344CB8AC3E}">
        <p14:creationId xmlns:p14="http://schemas.microsoft.com/office/powerpoint/2010/main" val="101814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801E-8DE4-C348-8C0B-367481BD3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78267B-1232-C246-A339-D1429B86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DDA0A3-93DB-AF42-9D20-6D8C6A8E8649}"/>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14534AFE-0600-D940-94CA-83B7CBD91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3B72E-5F58-1A49-ACD9-93BF6AC7BBB0}"/>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30859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610B-69D7-A848-BD9D-06F331C1C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A8259-D5F7-E94A-89FD-3B3BC3EB2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324F8-9EE3-A645-8CA2-6E7788822EB8}"/>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C9C063B6-8546-BC4A-BE94-BA53A6AB4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C37B6-299F-0743-937F-63CA43DFD76A}"/>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10432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F30EC-DE02-EC41-9736-A882474BD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8A06A-5A15-454A-80E9-C0DB6F1EF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44F4D-CD82-1145-9C2A-FE30C877F3CD}"/>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65074321-02A6-5848-A47F-86FA9C8D2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FC165-847F-7D45-ABCF-7417B481619D}"/>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1122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178E1-95C4-5940-824E-108992B574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8B715-9462-EC40-A85E-273CFA087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55210-C812-5D48-AA09-82397482D3C5}"/>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BBA8AF44-E2FD-3345-B7CF-C39C5E620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30972-5E71-1A43-B202-3633D2E75197}"/>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88029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12A4-AFCB-3347-B416-AA49945FD2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2ABF8-EB14-4C44-80C1-C6E306837C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81F9CE-70E6-7E46-8F91-33CF018D64E6}"/>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FB4FCACF-DE59-B64B-BBC6-780BCCE0D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99D74-E0B7-744D-A8AC-D1D54F769CDB}"/>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82134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1DA9-46E8-8F4A-A92B-619892392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E7AE9-7BE0-004F-B102-736A866C85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5A5B31-C294-8943-A1BC-B1554884A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FDEA3-0725-0A47-B57F-F1D7D07F3F69}"/>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AE7BB368-2F42-F448-A542-5979D3578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F9633-2E9B-5545-908A-2572197A779E}"/>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76531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CEEB-A677-F64A-A5C6-38CE49D339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5C185B-9136-7546-8B3D-C330DBA97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0CFFA2-5BAD-D843-B031-5521599196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AE3CC-ACDB-114E-854A-56431517A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73FB32-95A3-294A-AF5C-0A9418500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B71C3-95A6-E347-8AD2-492A8EEC8F1B}"/>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8" name="Footer Placeholder 7">
            <a:extLst>
              <a:ext uri="{FF2B5EF4-FFF2-40B4-BE49-F238E27FC236}">
                <a16:creationId xmlns:a16="http://schemas.microsoft.com/office/drawing/2014/main" id="{BF78E0F1-6432-F642-B764-E0C5B60654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A5995-E7A9-4047-B76D-4ABBACD7CEA7}"/>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5361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F04E-48C1-114D-A2C8-6535AAEE3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983DF-6764-054B-92F2-78E4C63EB40A}"/>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4" name="Footer Placeholder 3">
            <a:extLst>
              <a:ext uri="{FF2B5EF4-FFF2-40B4-BE49-F238E27FC236}">
                <a16:creationId xmlns:a16="http://schemas.microsoft.com/office/drawing/2014/main" id="{30E68AFA-CC83-0846-AA9A-C86D7419BC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86BAA-BE33-694F-8E73-E63FE902DBC4}"/>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111538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A6173-F746-8F45-92D3-2CE6D6690D65}"/>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3" name="Footer Placeholder 2">
            <a:extLst>
              <a:ext uri="{FF2B5EF4-FFF2-40B4-BE49-F238E27FC236}">
                <a16:creationId xmlns:a16="http://schemas.microsoft.com/office/drawing/2014/main" id="{15C1D540-F451-9945-89E1-0638C18A8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B968EE-4D71-A94C-9F7B-B80AA50D86B1}"/>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52414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854-7B2F-0E46-9BE3-D105E4830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04B2F-D40A-3246-A0FC-7377F819E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2D61D2-D26E-7848-9B1C-A907E52AC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7841A-5881-4846-BEFF-FAD540828CE6}"/>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01D1A594-2F30-104A-947D-1471C2FAA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8C86F-D9EA-EA43-BD28-6F7031CB9F13}"/>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399783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841-C739-E648-983D-1FA5BB265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C981E4-C60D-9E41-8F6D-57FD4E79E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0787A-A75B-9141-A36E-92F42E3BA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A75CD-BACD-8447-911F-602395D128E2}"/>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57C704BA-8245-9F4F-8D4A-EA56C28D5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6F41C-E9FC-A246-9C42-FD63334A9538}"/>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71496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E7C0D-2EF7-DC44-AA20-A45813E131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BB1F64-B276-E34C-802E-08670FD05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E0C31-E784-874A-9D4A-8ADBEF5AF4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484311FE-08C8-3548-B324-E86B7E0B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8CC39B-3BF0-F148-BD36-CFFEA727F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98D31-CDAB-AC42-977B-882F24495888}" type="slidenum">
              <a:rPr lang="en-US" smtClean="0"/>
              <a:t>‹#›</a:t>
            </a:fld>
            <a:endParaRPr lang="en-US"/>
          </a:p>
        </p:txBody>
      </p:sp>
    </p:spTree>
    <p:extLst>
      <p:ext uri="{BB962C8B-B14F-4D97-AF65-F5344CB8AC3E}">
        <p14:creationId xmlns:p14="http://schemas.microsoft.com/office/powerpoint/2010/main" val="1553841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next to a person in a white robe&#10;&#10;Description automatically generated with low confidence">
            <a:extLst>
              <a:ext uri="{FF2B5EF4-FFF2-40B4-BE49-F238E27FC236}">
                <a16:creationId xmlns:a16="http://schemas.microsoft.com/office/drawing/2014/main" id="{B8B827BE-D8FB-AB48-8E22-3A376EFF9712}"/>
              </a:ext>
            </a:extLst>
          </p:cNvPr>
          <p:cNvPicPr>
            <a:picLocks noChangeAspect="1"/>
          </p:cNvPicPr>
          <p:nvPr/>
        </p:nvPicPr>
        <p:blipFill rotWithShape="1">
          <a:blip r:embed="rId2"/>
          <a:srcRect b="30088"/>
          <a:stretch/>
        </p:blipFill>
        <p:spPr>
          <a:xfrm flipH="1">
            <a:off x="-1" y="1"/>
            <a:ext cx="12192000" cy="6857998"/>
          </a:xfrm>
          <a:prstGeom prst="rect">
            <a:avLst/>
          </a:prstGeom>
        </p:spPr>
      </p:pic>
      <p:sp>
        <p:nvSpPr>
          <p:cNvPr id="6" name="Rectangle 5">
            <a:extLst>
              <a:ext uri="{FF2B5EF4-FFF2-40B4-BE49-F238E27FC236}">
                <a16:creationId xmlns:a16="http://schemas.microsoft.com/office/drawing/2014/main" id="{9D33308C-F211-3747-BAC7-C49098ABE7B9}"/>
              </a:ext>
            </a:extLst>
          </p:cNvPr>
          <p:cNvSpPr/>
          <p:nvPr/>
        </p:nvSpPr>
        <p:spPr>
          <a:xfrm>
            <a:off x="624349" y="1"/>
            <a:ext cx="5471651" cy="382772"/>
          </a:xfrm>
          <a:prstGeom prst="rect">
            <a:avLst/>
          </a:prstGeom>
          <a:solidFill>
            <a:srgbClr val="BD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highlight>
                <a:srgbClr val="BD9900"/>
              </a:highlight>
            </a:endParaRPr>
          </a:p>
        </p:txBody>
      </p:sp>
      <p:sp>
        <p:nvSpPr>
          <p:cNvPr id="10" name="Rectangle 9">
            <a:extLst>
              <a:ext uri="{FF2B5EF4-FFF2-40B4-BE49-F238E27FC236}">
                <a16:creationId xmlns:a16="http://schemas.microsoft.com/office/drawing/2014/main" id="{0008100E-8C10-6941-9AEA-512106DF5B03}"/>
              </a:ext>
            </a:extLst>
          </p:cNvPr>
          <p:cNvSpPr/>
          <p:nvPr/>
        </p:nvSpPr>
        <p:spPr>
          <a:xfrm>
            <a:off x="624348" y="4635795"/>
            <a:ext cx="5471651" cy="2222205"/>
          </a:xfrm>
          <a:prstGeom prst="rect">
            <a:avLst/>
          </a:prstGeom>
          <a:solidFill>
            <a:srgbClr val="BD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BD9900"/>
              </a:highlight>
            </a:endParaRPr>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06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3"/>
          <a:stretch>
            <a:fillRect/>
          </a:stretch>
        </p:blipFill>
        <p:spPr>
          <a:xfrm>
            <a:off x="10526783" y="160592"/>
            <a:ext cx="1082359" cy="1504335"/>
          </a:xfrm>
          <a:prstGeom prst="rect">
            <a:avLst/>
          </a:prstGeom>
        </p:spPr>
      </p:pic>
      <p:sp>
        <p:nvSpPr>
          <p:cNvPr id="4" name="TextBox 3">
            <a:extLst>
              <a:ext uri="{FF2B5EF4-FFF2-40B4-BE49-F238E27FC236}">
                <a16:creationId xmlns:a16="http://schemas.microsoft.com/office/drawing/2014/main" id="{476DA463-7C4E-2848-9425-82CF8CB2E824}"/>
              </a:ext>
            </a:extLst>
          </p:cNvPr>
          <p:cNvSpPr txBox="1"/>
          <p:nvPr/>
        </p:nvSpPr>
        <p:spPr>
          <a:xfrm>
            <a:off x="624349" y="4912241"/>
            <a:ext cx="5471650" cy="1877437"/>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AFFORDING A</a:t>
            </a:r>
          </a:p>
          <a:p>
            <a:pPr algn="ctr"/>
            <a:r>
              <a:rPr lang="en-US" sz="8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a:t>
            </a:r>
          </a:p>
        </p:txBody>
      </p:sp>
      <p:cxnSp>
        <p:nvCxnSpPr>
          <p:cNvPr id="13" name="Straight Connector 12">
            <a:extLst>
              <a:ext uri="{FF2B5EF4-FFF2-40B4-BE49-F238E27FC236}">
                <a16:creationId xmlns:a16="http://schemas.microsoft.com/office/drawing/2014/main" id="{2F587C1F-C83A-724C-ACFF-4AD49292DF4D}"/>
              </a:ext>
            </a:extLst>
          </p:cNvPr>
          <p:cNvCxnSpPr>
            <a:cxnSpLocks/>
          </p:cNvCxnSpPr>
          <p:nvPr/>
        </p:nvCxnSpPr>
        <p:spPr>
          <a:xfrm>
            <a:off x="1574800" y="5092700"/>
            <a:ext cx="9207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6138E4-0C1D-9B40-BF7B-8918F9136188}"/>
              </a:ext>
            </a:extLst>
          </p:cNvPr>
          <p:cNvCxnSpPr>
            <a:cxnSpLocks/>
          </p:cNvCxnSpPr>
          <p:nvPr/>
        </p:nvCxnSpPr>
        <p:spPr>
          <a:xfrm>
            <a:off x="4100945" y="6578600"/>
            <a:ext cx="1080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194089-CF89-A74D-9B4C-3B16678DDB8C}"/>
              </a:ext>
            </a:extLst>
          </p:cNvPr>
          <p:cNvCxnSpPr>
            <a:cxnSpLocks/>
          </p:cNvCxnSpPr>
          <p:nvPr/>
        </p:nvCxnSpPr>
        <p:spPr>
          <a:xfrm>
            <a:off x="4260850" y="5092700"/>
            <a:ext cx="9207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CB8BBF-EDF2-7C4D-B8F4-07B0A6552A12}"/>
              </a:ext>
            </a:extLst>
          </p:cNvPr>
          <p:cNvCxnSpPr>
            <a:cxnSpLocks/>
          </p:cNvCxnSpPr>
          <p:nvPr/>
        </p:nvCxnSpPr>
        <p:spPr>
          <a:xfrm>
            <a:off x="1574800" y="6578600"/>
            <a:ext cx="1080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40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B10936-8565-F948-B16D-01BEBCCE2B4E}"/>
              </a:ext>
            </a:extLst>
          </p:cNvPr>
          <p:cNvPicPr>
            <a:picLocks noChangeAspect="1"/>
          </p:cNvPicPr>
          <p:nvPr/>
        </p:nvPicPr>
        <p:blipFill>
          <a:blip r:embed="rId3"/>
          <a:srcRect t="7540" b="7540"/>
          <a:stretch/>
        </p:blipFill>
        <p:spPr>
          <a:xfrm>
            <a:off x="0" y="0"/>
            <a:ext cx="12192000" cy="6857999"/>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69243" y="566677"/>
            <a:ext cx="3002910" cy="5816977"/>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the</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Choice scholarship amount?</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Qualifying families are eligible for a scholarship amounting to 90% of what it costs to educate that student in the public school system in which the school resides.</a:t>
            </a:r>
          </a:p>
        </p:txBody>
      </p:sp>
      <p:cxnSp>
        <p:nvCxnSpPr>
          <p:cNvPr id="27" name="Straight Connector 26">
            <a:extLst>
              <a:ext uri="{FF2B5EF4-FFF2-40B4-BE49-F238E27FC236}">
                <a16:creationId xmlns:a16="http://schemas.microsoft.com/office/drawing/2014/main" id="{D1CD05BC-72CE-BC4A-A122-21BA9F1E3003}"/>
              </a:ext>
            </a:extLst>
          </p:cNvPr>
          <p:cNvCxnSpPr>
            <a:cxnSpLocks/>
          </p:cNvCxnSpPr>
          <p:nvPr/>
        </p:nvCxnSpPr>
        <p:spPr>
          <a:xfrm>
            <a:off x="1833612" y="3920992"/>
            <a:ext cx="1191044"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51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tree, person, people&#10;&#10;Description automatically generated">
            <a:extLst>
              <a:ext uri="{FF2B5EF4-FFF2-40B4-BE49-F238E27FC236}">
                <a16:creationId xmlns:a16="http://schemas.microsoft.com/office/drawing/2014/main" id="{88B10936-8565-F948-B16D-01BEBCCE2B4E}"/>
              </a:ext>
            </a:extLst>
          </p:cNvPr>
          <p:cNvPicPr>
            <a:picLocks noChangeAspect="1"/>
          </p:cNvPicPr>
          <p:nvPr/>
        </p:nvPicPr>
        <p:blipFill rotWithShape="1">
          <a:blip r:embed="rId3"/>
          <a:srcRect t="10947" r="20265" b="21892"/>
          <a:stretch/>
        </p:blipFill>
        <p:spPr>
          <a:xfrm>
            <a:off x="0" y="0"/>
            <a:ext cx="12192000" cy="6857999"/>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675725" y="243511"/>
            <a:ext cx="3803405" cy="6370975"/>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is Choice different than Scholarship Granting Organization (SGO) scholarships?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Choice Scholarships: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Publicly funded</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 Requirements</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SGO Scholarships</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Private Donor funded</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 track requirements</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05483" y="4203504"/>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CD05BC-72CE-BC4A-A122-21BA9F1E3003}"/>
              </a:ext>
            </a:extLst>
          </p:cNvPr>
          <p:cNvCxnSpPr>
            <a:cxnSpLocks/>
          </p:cNvCxnSpPr>
          <p:nvPr/>
        </p:nvCxnSpPr>
        <p:spPr>
          <a:xfrm>
            <a:off x="1905481" y="5871589"/>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80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outside a building&#10;&#10;Description automatically generated with low confidence">
            <a:extLst>
              <a:ext uri="{FF2B5EF4-FFF2-40B4-BE49-F238E27FC236}">
                <a16:creationId xmlns:a16="http://schemas.microsoft.com/office/drawing/2014/main" id="{E18DD47E-F62F-D64A-B9CF-8E507943C64B}"/>
              </a:ext>
            </a:extLst>
          </p:cNvPr>
          <p:cNvPicPr>
            <a:picLocks noChangeAspect="1"/>
          </p:cNvPicPr>
          <p:nvPr/>
        </p:nvPicPr>
        <p:blipFill rotWithShape="1">
          <a:blip r:embed="rId3"/>
          <a:srcRect t="7833" b="7833"/>
          <a:stretch/>
        </p:blipFill>
        <p:spPr>
          <a:xfrm flipH="1">
            <a:off x="0" y="0"/>
            <a:ext cx="12192001" cy="6858000"/>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34090" y="705177"/>
            <a:ext cx="3337475" cy="5724644"/>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 types of scholarships overlap?</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YES!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Some students may be eligible to receive both a Choice Scholarship and an SGO Scholarship in the same year. School-specific assistance may overlap.</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58590" y="4453848"/>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2C72A2-BA97-7946-B5E8-1810E36EF433}"/>
              </a:ext>
            </a:extLst>
          </p:cNvPr>
          <p:cNvCxnSpPr>
            <a:cxnSpLocks/>
          </p:cNvCxnSpPr>
          <p:nvPr/>
        </p:nvCxnSpPr>
        <p:spPr>
          <a:xfrm>
            <a:off x="1958590" y="3608720"/>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92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classroom&#10;&#10;Description automatically generated with medium confidence">
            <a:extLst>
              <a:ext uri="{FF2B5EF4-FFF2-40B4-BE49-F238E27FC236}">
                <a16:creationId xmlns:a16="http://schemas.microsoft.com/office/drawing/2014/main" id="{2AFB9BA9-B41B-4C48-A10F-A9C70701CD68}"/>
              </a:ext>
            </a:extLst>
          </p:cNvPr>
          <p:cNvPicPr>
            <a:picLocks noChangeAspect="1"/>
          </p:cNvPicPr>
          <p:nvPr/>
        </p:nvPicPr>
        <p:blipFill rotWithShape="1">
          <a:blip r:embed="rId3"/>
          <a:srcRect l="31248"/>
          <a:stretch/>
        </p:blipFill>
        <p:spPr>
          <a:xfrm>
            <a:off x="0" y="-18369"/>
            <a:ext cx="12192000" cy="6894737"/>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34090" y="705177"/>
            <a:ext cx="3337475" cy="4801314"/>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 scholarships</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 renewed?</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YES!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Choice and SGO Scholarships are eligible for annual renewal with proof of income. </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43581" y="4056694"/>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40579E-E1B7-BE4A-8D90-3FADCB5A2652}"/>
              </a:ext>
            </a:extLst>
          </p:cNvPr>
          <p:cNvCxnSpPr>
            <a:cxnSpLocks/>
          </p:cNvCxnSpPr>
          <p:nvPr/>
        </p:nvCxnSpPr>
        <p:spPr>
          <a:xfrm>
            <a:off x="1943581" y="3211567"/>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0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with medium confidence">
            <a:extLst>
              <a:ext uri="{FF2B5EF4-FFF2-40B4-BE49-F238E27FC236}">
                <a16:creationId xmlns:a16="http://schemas.microsoft.com/office/drawing/2014/main" id="{EFEB2CA6-7283-EE43-81BC-ADA25BD766BD}"/>
              </a:ext>
            </a:extLst>
          </p:cNvPr>
          <p:cNvPicPr>
            <a:picLocks noChangeAspect="1"/>
          </p:cNvPicPr>
          <p:nvPr/>
        </p:nvPicPr>
        <p:blipFill rotWithShape="1">
          <a:blip r:embed="rId3"/>
          <a:srcRect l="6888" b="21297"/>
          <a:stretch/>
        </p:blipFill>
        <p:spPr>
          <a:xfrm flipH="1">
            <a:off x="-3" y="-24747"/>
            <a:ext cx="12192001" cy="6858000"/>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24747"/>
            <a:ext cx="12191998" cy="6882747"/>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 PROCESS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5842000"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CC560B-3EE5-D545-BDD3-5931E5EAE59D}"/>
              </a:ext>
            </a:extLst>
          </p:cNvPr>
          <p:cNvSpPr txBox="1"/>
          <p:nvPr/>
        </p:nvSpPr>
        <p:spPr>
          <a:xfrm>
            <a:off x="777018" y="3992182"/>
            <a:ext cx="3117605"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 the school to find every financial assistance opportunity.</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40894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81685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5841999"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582857" y="5636146"/>
            <a:ext cx="4848905"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Many families are surprised to learn they are eligible for assistance they previously thought was unattainable</a:t>
            </a:r>
          </a:p>
        </p:txBody>
      </p:sp>
      <p:pic>
        <p:nvPicPr>
          <p:cNvPr id="5" name="Picture 4">
            <a:extLst>
              <a:ext uri="{FF2B5EF4-FFF2-40B4-BE49-F238E27FC236}">
                <a16:creationId xmlns:a16="http://schemas.microsoft.com/office/drawing/2014/main" id="{F2321FC7-A189-9C4C-9751-4065F2C14C12}"/>
              </a:ext>
            </a:extLst>
          </p:cNvPr>
          <p:cNvPicPr>
            <a:picLocks noChangeAspect="1"/>
          </p:cNvPicPr>
          <p:nvPr/>
        </p:nvPicPr>
        <p:blipFill>
          <a:blip r:embed="rId5"/>
          <a:stretch>
            <a:fillRect/>
          </a:stretch>
        </p:blipFill>
        <p:spPr>
          <a:xfrm>
            <a:off x="1595977" y="2432766"/>
            <a:ext cx="1475151" cy="1475151"/>
          </a:xfrm>
          <a:prstGeom prst="rect">
            <a:avLst/>
          </a:prstGeom>
        </p:spPr>
      </p:pic>
      <p:sp>
        <p:nvSpPr>
          <p:cNvPr id="19" name="TextBox 18">
            <a:extLst>
              <a:ext uri="{FF2B5EF4-FFF2-40B4-BE49-F238E27FC236}">
                <a16:creationId xmlns:a16="http://schemas.microsoft.com/office/drawing/2014/main" id="{87429B58-63D6-314C-AFC7-32ABADE038A6}"/>
              </a:ext>
            </a:extLst>
          </p:cNvPr>
          <p:cNvSpPr txBox="1"/>
          <p:nvPr/>
        </p:nvSpPr>
        <p:spPr>
          <a:xfrm>
            <a:off x="8112760" y="4088386"/>
            <a:ext cx="311749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Apply for assistance.</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application is submitted by the school.</a:t>
            </a:r>
          </a:p>
        </p:txBody>
      </p:sp>
      <p:sp>
        <p:nvSpPr>
          <p:cNvPr id="21" name="TextBox 20">
            <a:extLst>
              <a:ext uri="{FF2B5EF4-FFF2-40B4-BE49-F238E27FC236}">
                <a16:creationId xmlns:a16="http://schemas.microsoft.com/office/drawing/2014/main" id="{257FB7CD-C612-8C43-B858-6B4455EB52E6}"/>
              </a:ext>
            </a:extLst>
          </p:cNvPr>
          <p:cNvSpPr txBox="1"/>
          <p:nvPr/>
        </p:nvSpPr>
        <p:spPr>
          <a:xfrm>
            <a:off x="4561052" y="4058628"/>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Enroll your child for</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 quality Catholic education.</a:t>
            </a:r>
          </a:p>
        </p:txBody>
      </p:sp>
      <p:pic>
        <p:nvPicPr>
          <p:cNvPr id="22" name="Picture 21">
            <a:extLst>
              <a:ext uri="{FF2B5EF4-FFF2-40B4-BE49-F238E27FC236}">
                <a16:creationId xmlns:a16="http://schemas.microsoft.com/office/drawing/2014/main" id="{EA4D85E7-7A59-3C4F-8BFD-63B89DD6573C}"/>
              </a:ext>
            </a:extLst>
          </p:cNvPr>
          <p:cNvPicPr>
            <a:picLocks noChangeAspect="1"/>
          </p:cNvPicPr>
          <p:nvPr/>
        </p:nvPicPr>
        <p:blipFill>
          <a:blip r:embed="rId6"/>
          <a:stretch>
            <a:fillRect/>
          </a:stretch>
        </p:blipFill>
        <p:spPr>
          <a:xfrm>
            <a:off x="8933934" y="2432766"/>
            <a:ext cx="1475151" cy="1475151"/>
          </a:xfrm>
          <a:prstGeom prst="rect">
            <a:avLst/>
          </a:prstGeom>
        </p:spPr>
      </p:pic>
      <p:pic>
        <p:nvPicPr>
          <p:cNvPr id="23" name="Picture 22">
            <a:extLst>
              <a:ext uri="{FF2B5EF4-FFF2-40B4-BE49-F238E27FC236}">
                <a16:creationId xmlns:a16="http://schemas.microsoft.com/office/drawing/2014/main" id="{13748917-7014-6D44-BBBB-21A3CB584319}"/>
              </a:ext>
            </a:extLst>
          </p:cNvPr>
          <p:cNvPicPr>
            <a:picLocks noChangeAspect="1"/>
          </p:cNvPicPr>
          <p:nvPr/>
        </p:nvPicPr>
        <p:blipFill>
          <a:blip r:embed="rId7"/>
          <a:stretch>
            <a:fillRect/>
          </a:stretch>
        </p:blipFill>
        <p:spPr>
          <a:xfrm>
            <a:off x="5224566" y="2432766"/>
            <a:ext cx="1475151" cy="1475151"/>
          </a:xfrm>
          <a:prstGeom prst="rect">
            <a:avLst/>
          </a:prstGeom>
        </p:spPr>
      </p:pic>
    </p:spTree>
    <p:extLst>
      <p:ext uri="{BB962C8B-B14F-4D97-AF65-F5344CB8AC3E}">
        <p14:creationId xmlns:p14="http://schemas.microsoft.com/office/powerpoint/2010/main" val="122212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101B4C3-7662-B04D-BA3F-8C4E25F213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05" b="9949"/>
          <a:stretch/>
        </p:blipFill>
        <p:spPr bwMode="auto">
          <a:xfrm>
            <a:off x="0" y="20780"/>
            <a:ext cx="12192000" cy="68164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3E728BC-577C-F64A-A65F-69CA800F115A}"/>
              </a:ext>
            </a:extLst>
          </p:cNvPr>
          <p:cNvSpPr/>
          <p:nvPr/>
        </p:nvSpPr>
        <p:spPr>
          <a:xfrm>
            <a:off x="-1" y="0"/>
            <a:ext cx="12191999" cy="687878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Education for Eternity </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4335810" y="3971925"/>
            <a:ext cx="2843212" cy="1477328"/>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schools are faith-filled communities where students are known and loved</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1477328"/>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Students develop a personal relationship with Jesus within His mystical body, the Church</a:t>
            </a:r>
          </a:p>
        </p:txBody>
      </p:sp>
      <p:sp>
        <p:nvSpPr>
          <p:cNvPr id="20" name="TextBox 19">
            <a:extLst>
              <a:ext uri="{FF2B5EF4-FFF2-40B4-BE49-F238E27FC236}">
                <a16:creationId xmlns:a16="http://schemas.microsoft.com/office/drawing/2014/main" id="{32D19931-9BDF-7E48-82CA-24AAFEF1A7CB}"/>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schools help to form students into disciples of Christ</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11BDE3C-E132-B342-8246-EAAC845A7A16}"/>
              </a:ext>
            </a:extLst>
          </p:cNvPr>
          <p:cNvPicPr>
            <a:picLocks noChangeAspect="1"/>
          </p:cNvPicPr>
          <p:nvPr/>
        </p:nvPicPr>
        <p:blipFill>
          <a:blip r:embed="rId5"/>
          <a:stretch>
            <a:fillRect/>
          </a:stretch>
        </p:blipFill>
        <p:spPr>
          <a:xfrm>
            <a:off x="1493101" y="2182540"/>
            <a:ext cx="1455765" cy="1634302"/>
          </a:xfrm>
          <a:prstGeom prst="rect">
            <a:avLst/>
          </a:prstGeom>
        </p:spPr>
      </p:pic>
      <p:pic>
        <p:nvPicPr>
          <p:cNvPr id="6" name="Picture 5">
            <a:extLst>
              <a:ext uri="{FF2B5EF4-FFF2-40B4-BE49-F238E27FC236}">
                <a16:creationId xmlns:a16="http://schemas.microsoft.com/office/drawing/2014/main" id="{CDBE6D9F-8DFD-B643-861D-7D997D5CC42D}"/>
              </a:ext>
            </a:extLst>
          </p:cNvPr>
          <p:cNvPicPr>
            <a:picLocks noChangeAspect="1"/>
          </p:cNvPicPr>
          <p:nvPr/>
        </p:nvPicPr>
        <p:blipFill>
          <a:blip r:embed="rId6"/>
          <a:stretch>
            <a:fillRect/>
          </a:stretch>
        </p:blipFill>
        <p:spPr>
          <a:xfrm>
            <a:off x="4772530" y="2290853"/>
            <a:ext cx="1969772" cy="1477329"/>
          </a:xfrm>
          <a:prstGeom prst="rect">
            <a:avLst/>
          </a:prstGeom>
        </p:spPr>
      </p:pic>
      <p:pic>
        <p:nvPicPr>
          <p:cNvPr id="13" name="Picture 12">
            <a:extLst>
              <a:ext uri="{FF2B5EF4-FFF2-40B4-BE49-F238E27FC236}">
                <a16:creationId xmlns:a16="http://schemas.microsoft.com/office/drawing/2014/main" id="{ABF06B9A-72D4-164C-8775-224644013A7D}"/>
              </a:ext>
            </a:extLst>
          </p:cNvPr>
          <p:cNvPicPr>
            <a:picLocks noChangeAspect="1"/>
          </p:cNvPicPr>
          <p:nvPr/>
        </p:nvPicPr>
        <p:blipFill>
          <a:blip r:embed="rId7"/>
          <a:stretch>
            <a:fillRect/>
          </a:stretch>
        </p:blipFill>
        <p:spPr>
          <a:xfrm>
            <a:off x="9163666" y="2447290"/>
            <a:ext cx="819648" cy="1477329"/>
          </a:xfrm>
          <a:prstGeom prst="rect">
            <a:avLst/>
          </a:prstGeom>
        </p:spPr>
      </p:pic>
    </p:spTree>
    <p:extLst>
      <p:ext uri="{BB962C8B-B14F-4D97-AF65-F5344CB8AC3E}">
        <p14:creationId xmlns:p14="http://schemas.microsoft.com/office/powerpoint/2010/main" val="242496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E99641-1350-C54E-B570-C1B746B75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06" r="23335"/>
          <a:stretch/>
        </p:blipFill>
        <p:spPr bwMode="auto">
          <a:xfrm>
            <a:off x="0" y="0"/>
            <a:ext cx="12191999" cy="68787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3E728BC-577C-F64A-A65F-69CA800F115A}"/>
              </a:ext>
            </a:extLst>
          </p:cNvPr>
          <p:cNvSpPr/>
          <p:nvPr/>
        </p:nvSpPr>
        <p:spPr>
          <a:xfrm>
            <a:off x="-1" y="0"/>
            <a:ext cx="12191999" cy="6878779"/>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Education for Eternity </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4234760" y="3986749"/>
            <a:ext cx="311749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ultimate goal of Catholic education is to form students for heaven</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help students to fulfill their destinies to become saints</a:t>
            </a:r>
          </a:p>
        </p:txBody>
      </p:sp>
      <p:sp>
        <p:nvSpPr>
          <p:cNvPr id="20" name="TextBox 19">
            <a:extLst>
              <a:ext uri="{FF2B5EF4-FFF2-40B4-BE49-F238E27FC236}">
                <a16:creationId xmlns:a16="http://schemas.microsoft.com/office/drawing/2014/main" id="{32D19931-9BDF-7E48-82CA-24AAFEF1A7CB}"/>
              </a:ext>
            </a:extLst>
          </p:cNvPr>
          <p:cNvSpPr txBox="1"/>
          <p:nvPr/>
        </p:nvSpPr>
        <p:spPr>
          <a:xfrm>
            <a:off x="8036272" y="3984676"/>
            <a:ext cx="316313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schools help to develop students’ minds, bodies, and soul​s.</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0" y="5443539"/>
            <a:ext cx="9573481"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8599638"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The Catholic school assists parents, who are the primary educators of their children, in meeting their responsibility of educating their children in the teachings of the Catholic Church and of living a Catholic way of life.</a:t>
            </a:r>
          </a:p>
        </p:txBody>
      </p:sp>
      <p:pic>
        <p:nvPicPr>
          <p:cNvPr id="3" name="Picture 2">
            <a:extLst>
              <a:ext uri="{FF2B5EF4-FFF2-40B4-BE49-F238E27FC236}">
                <a16:creationId xmlns:a16="http://schemas.microsoft.com/office/drawing/2014/main" id="{C3BAE20A-12B5-9947-A858-E82AA062BCD4}"/>
              </a:ext>
            </a:extLst>
          </p:cNvPr>
          <p:cNvPicPr>
            <a:picLocks noChangeAspect="1"/>
          </p:cNvPicPr>
          <p:nvPr/>
        </p:nvPicPr>
        <p:blipFill>
          <a:blip r:embed="rId5"/>
          <a:stretch>
            <a:fillRect/>
          </a:stretch>
        </p:blipFill>
        <p:spPr>
          <a:xfrm>
            <a:off x="1765191" y="2333088"/>
            <a:ext cx="1141112" cy="1516555"/>
          </a:xfrm>
          <a:prstGeom prst="rect">
            <a:avLst/>
          </a:prstGeom>
        </p:spPr>
      </p:pic>
      <p:pic>
        <p:nvPicPr>
          <p:cNvPr id="5" name="Picture 4">
            <a:extLst>
              <a:ext uri="{FF2B5EF4-FFF2-40B4-BE49-F238E27FC236}">
                <a16:creationId xmlns:a16="http://schemas.microsoft.com/office/drawing/2014/main" id="{EFBB5BEB-BDA8-3F40-B8CB-0C603D008FC0}"/>
              </a:ext>
            </a:extLst>
          </p:cNvPr>
          <p:cNvPicPr>
            <a:picLocks noChangeAspect="1"/>
          </p:cNvPicPr>
          <p:nvPr/>
        </p:nvPicPr>
        <p:blipFill>
          <a:blip r:embed="rId6"/>
          <a:stretch>
            <a:fillRect/>
          </a:stretch>
        </p:blipFill>
        <p:spPr>
          <a:xfrm>
            <a:off x="5040674" y="2319459"/>
            <a:ext cx="1655894" cy="1672723"/>
          </a:xfrm>
          <a:prstGeom prst="rect">
            <a:avLst/>
          </a:prstGeom>
        </p:spPr>
      </p:pic>
      <p:pic>
        <p:nvPicPr>
          <p:cNvPr id="22" name="Picture 21">
            <a:extLst>
              <a:ext uri="{FF2B5EF4-FFF2-40B4-BE49-F238E27FC236}">
                <a16:creationId xmlns:a16="http://schemas.microsoft.com/office/drawing/2014/main" id="{A98F547A-14EA-4743-BDBD-7493652354CB}"/>
              </a:ext>
            </a:extLst>
          </p:cNvPr>
          <p:cNvPicPr>
            <a:picLocks noChangeAspect="1"/>
          </p:cNvPicPr>
          <p:nvPr/>
        </p:nvPicPr>
        <p:blipFill>
          <a:blip r:embed="rId7"/>
          <a:stretch>
            <a:fillRect/>
          </a:stretch>
        </p:blipFill>
        <p:spPr>
          <a:xfrm>
            <a:off x="9154510" y="2285077"/>
            <a:ext cx="837960" cy="1644497"/>
          </a:xfrm>
          <a:prstGeom prst="rect">
            <a:avLst/>
          </a:prstGeom>
        </p:spPr>
      </p:pic>
    </p:spTree>
    <p:extLst>
      <p:ext uri="{BB962C8B-B14F-4D97-AF65-F5344CB8AC3E}">
        <p14:creationId xmlns:p14="http://schemas.microsoft.com/office/powerpoint/2010/main" val="366088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restaurant, conference room&#10;&#10;Description automatically generated">
            <a:extLst>
              <a:ext uri="{FF2B5EF4-FFF2-40B4-BE49-F238E27FC236}">
                <a16:creationId xmlns:a16="http://schemas.microsoft.com/office/drawing/2014/main" id="{865FD6FF-256B-4E4F-A910-7EB5445CE1A4}"/>
              </a:ext>
            </a:extLst>
          </p:cNvPr>
          <p:cNvPicPr>
            <a:picLocks noChangeAspect="1"/>
          </p:cNvPicPr>
          <p:nvPr/>
        </p:nvPicPr>
        <p:blipFill rotWithShape="1">
          <a:blip r:embed="rId3"/>
          <a:srcRect t="3217" b="50283"/>
          <a:stretch/>
        </p:blipFill>
        <p:spPr>
          <a:xfrm>
            <a:off x="0" y="0"/>
            <a:ext cx="12192000" cy="6837220"/>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20780"/>
            <a:ext cx="12192000"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Scholarship Granting Organizations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65306CF-6A5A-8C43-BDB7-18C46BEA32C3}"/>
              </a:ext>
            </a:extLst>
          </p:cNvPr>
          <p:cNvPicPr>
            <a:picLocks noChangeAspect="1"/>
          </p:cNvPicPr>
          <p:nvPr/>
        </p:nvPicPr>
        <p:blipFill>
          <a:blip r:embed="rId5"/>
          <a:stretch>
            <a:fillRect/>
          </a:stretch>
        </p:blipFill>
        <p:spPr>
          <a:xfrm>
            <a:off x="5086088" y="2300287"/>
            <a:ext cx="1611922" cy="1396999"/>
          </a:xfrm>
          <a:prstGeom prst="rect">
            <a:avLst/>
          </a:prstGeom>
        </p:spPr>
      </p:pic>
      <p:sp>
        <p:nvSpPr>
          <p:cNvPr id="16" name="TextBox 15">
            <a:extLst>
              <a:ext uri="{FF2B5EF4-FFF2-40B4-BE49-F238E27FC236}">
                <a16:creationId xmlns:a16="http://schemas.microsoft.com/office/drawing/2014/main" id="{78C50D25-1F82-0240-A788-D101C02F1883}"/>
              </a:ext>
            </a:extLst>
          </p:cNvPr>
          <p:cNvSpPr txBox="1"/>
          <p:nvPr/>
        </p:nvSpPr>
        <p:spPr>
          <a:xfrm>
            <a:off x="4335810" y="3971925"/>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Funded by private, charitable donations</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scholarships to income eligible students</a:t>
            </a:r>
          </a:p>
        </p:txBody>
      </p:sp>
      <p:sp>
        <p:nvSpPr>
          <p:cNvPr id="20" name="TextBox 19">
            <a:extLst>
              <a:ext uri="{FF2B5EF4-FFF2-40B4-BE49-F238E27FC236}">
                <a16:creationId xmlns:a16="http://schemas.microsoft.com/office/drawing/2014/main" id="{32D19931-9BDF-7E48-82CA-24AAFEF1A7CB}"/>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SGOs are part of the School Scholarship Tax Credit Program.</a:t>
            </a:r>
          </a:p>
        </p:txBody>
      </p:sp>
      <p:pic>
        <p:nvPicPr>
          <p:cNvPr id="21" name="Picture 20">
            <a:extLst>
              <a:ext uri="{FF2B5EF4-FFF2-40B4-BE49-F238E27FC236}">
                <a16:creationId xmlns:a16="http://schemas.microsoft.com/office/drawing/2014/main" id="{15520342-FB54-CB4F-81B0-790D881B3597}"/>
              </a:ext>
            </a:extLst>
          </p:cNvPr>
          <p:cNvPicPr>
            <a:picLocks noChangeAspect="1"/>
          </p:cNvPicPr>
          <p:nvPr/>
        </p:nvPicPr>
        <p:blipFill>
          <a:blip r:embed="rId6"/>
          <a:stretch>
            <a:fillRect/>
          </a:stretch>
        </p:blipFill>
        <p:spPr>
          <a:xfrm>
            <a:off x="1491413" y="2190252"/>
            <a:ext cx="1370796" cy="1626590"/>
          </a:xfrm>
          <a:prstGeom prst="rect">
            <a:avLst/>
          </a:prstGeom>
        </p:spPr>
      </p:pic>
      <p:pic>
        <p:nvPicPr>
          <p:cNvPr id="24" name="Picture 23">
            <a:extLst>
              <a:ext uri="{FF2B5EF4-FFF2-40B4-BE49-F238E27FC236}">
                <a16:creationId xmlns:a16="http://schemas.microsoft.com/office/drawing/2014/main" id="{EFE91899-C111-E249-AB48-20BFE7BA9A2E}"/>
              </a:ext>
            </a:extLst>
          </p:cNvPr>
          <p:cNvPicPr>
            <a:picLocks noChangeAspect="1"/>
          </p:cNvPicPr>
          <p:nvPr/>
        </p:nvPicPr>
        <p:blipFill>
          <a:blip r:embed="rId7"/>
          <a:stretch>
            <a:fillRect/>
          </a:stretch>
        </p:blipFill>
        <p:spPr>
          <a:xfrm>
            <a:off x="8594047" y="2391865"/>
            <a:ext cx="1932736" cy="1424977"/>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8171610"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7455422"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The Scholarship Granting Organization of Northeast Indiana (SGONEI) was founded in 2011 to provide scholarships to attend the Catholic schools of the Diocese of Fort Wayne-South Bend.</a:t>
            </a:r>
          </a:p>
        </p:txBody>
      </p:sp>
    </p:spTree>
    <p:extLst>
      <p:ext uri="{BB962C8B-B14F-4D97-AF65-F5344CB8AC3E}">
        <p14:creationId xmlns:p14="http://schemas.microsoft.com/office/powerpoint/2010/main" val="240183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crowd, people&#10;&#10;Description automatically generated">
            <a:extLst>
              <a:ext uri="{FF2B5EF4-FFF2-40B4-BE49-F238E27FC236}">
                <a16:creationId xmlns:a16="http://schemas.microsoft.com/office/drawing/2014/main" id="{E78734D5-65B3-DB40-9B68-6196BF314CCF}"/>
              </a:ext>
            </a:extLst>
          </p:cNvPr>
          <p:cNvPicPr>
            <a:picLocks noChangeAspect="1"/>
          </p:cNvPicPr>
          <p:nvPr/>
        </p:nvPicPr>
        <p:blipFill rotWithShape="1">
          <a:blip r:embed="rId3"/>
          <a:srcRect b="19029"/>
          <a:stretch/>
        </p:blipFill>
        <p:spPr>
          <a:xfrm>
            <a:off x="0" y="-1"/>
            <a:ext cx="12192000" cy="6858001"/>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2000"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INDIANA CHOICE SCHOLARSHIP</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7813517"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4335810" y="3971925"/>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State funded</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scholarships to eligible students</a:t>
            </a:r>
          </a:p>
        </p:txBody>
      </p:sp>
      <p:sp>
        <p:nvSpPr>
          <p:cNvPr id="20" name="TextBox 19">
            <a:extLst>
              <a:ext uri="{FF2B5EF4-FFF2-40B4-BE49-F238E27FC236}">
                <a16:creationId xmlns:a16="http://schemas.microsoft.com/office/drawing/2014/main" id="{32D19931-9BDF-7E48-82CA-24AAFEF1A7CB}"/>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Nearly half of our students receive a Choice Scholarship</a:t>
            </a:r>
          </a:p>
        </p:txBody>
      </p:sp>
      <p:pic>
        <p:nvPicPr>
          <p:cNvPr id="21" name="Picture 20">
            <a:extLst>
              <a:ext uri="{FF2B5EF4-FFF2-40B4-BE49-F238E27FC236}">
                <a16:creationId xmlns:a16="http://schemas.microsoft.com/office/drawing/2014/main" id="{15520342-FB54-CB4F-81B0-790D881B3597}"/>
              </a:ext>
            </a:extLst>
          </p:cNvPr>
          <p:cNvPicPr>
            <a:picLocks noChangeAspect="1"/>
          </p:cNvPicPr>
          <p:nvPr/>
        </p:nvPicPr>
        <p:blipFill>
          <a:blip r:embed="rId5"/>
          <a:stretch>
            <a:fillRect/>
          </a:stretch>
        </p:blipFill>
        <p:spPr>
          <a:xfrm>
            <a:off x="1491413" y="2190252"/>
            <a:ext cx="1370796" cy="1626590"/>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8171610"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7455422"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Also referred to as the voucher program, the Indiana Choice Scholarship program provides state funding to families of qualifying students to offset tuition. </a:t>
            </a:r>
          </a:p>
        </p:txBody>
      </p:sp>
      <p:pic>
        <p:nvPicPr>
          <p:cNvPr id="5" name="Picture 4">
            <a:extLst>
              <a:ext uri="{FF2B5EF4-FFF2-40B4-BE49-F238E27FC236}">
                <a16:creationId xmlns:a16="http://schemas.microsoft.com/office/drawing/2014/main" id="{3454994D-3372-E44C-80BE-DAD5F87EA6C7}"/>
              </a:ext>
            </a:extLst>
          </p:cNvPr>
          <p:cNvPicPr>
            <a:picLocks noChangeAspect="1"/>
          </p:cNvPicPr>
          <p:nvPr/>
        </p:nvPicPr>
        <p:blipFill>
          <a:blip r:embed="rId6"/>
          <a:stretch>
            <a:fillRect/>
          </a:stretch>
        </p:blipFill>
        <p:spPr>
          <a:xfrm>
            <a:off x="5227466" y="2311252"/>
            <a:ext cx="1011644" cy="1586201"/>
          </a:xfrm>
          <a:prstGeom prst="rect">
            <a:avLst/>
          </a:prstGeom>
        </p:spPr>
      </p:pic>
      <p:pic>
        <p:nvPicPr>
          <p:cNvPr id="7" name="Picture 6">
            <a:extLst>
              <a:ext uri="{FF2B5EF4-FFF2-40B4-BE49-F238E27FC236}">
                <a16:creationId xmlns:a16="http://schemas.microsoft.com/office/drawing/2014/main" id="{5AEBA8D7-B4EA-3C4E-BCA8-756CF7678344}"/>
              </a:ext>
            </a:extLst>
          </p:cNvPr>
          <p:cNvPicPr>
            <a:picLocks noChangeAspect="1"/>
          </p:cNvPicPr>
          <p:nvPr/>
        </p:nvPicPr>
        <p:blipFill>
          <a:blip r:embed="rId7"/>
          <a:stretch>
            <a:fillRect/>
          </a:stretch>
        </p:blipFill>
        <p:spPr>
          <a:xfrm>
            <a:off x="8822953" y="2290207"/>
            <a:ext cx="1540527" cy="1626590"/>
          </a:xfrm>
          <a:prstGeom prst="rect">
            <a:avLst/>
          </a:prstGeom>
        </p:spPr>
      </p:pic>
    </p:spTree>
    <p:extLst>
      <p:ext uri="{BB962C8B-B14F-4D97-AF65-F5344CB8AC3E}">
        <p14:creationId xmlns:p14="http://schemas.microsoft.com/office/powerpoint/2010/main" val="291012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80021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STUDENT-BASED REQUIREMENTS</a:t>
            </a:r>
          </a:p>
          <a:p>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043333"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2" y="5443539"/>
            <a:ext cx="5486398"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4823505"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Qualifying students have an annual household income of less than 300% of the Federal Reduced Lunch guidelines.</a:t>
            </a:r>
          </a:p>
        </p:txBody>
      </p:sp>
      <p:cxnSp>
        <p:nvCxnSpPr>
          <p:cNvPr id="23" name="Straight Connector 22">
            <a:extLst>
              <a:ext uri="{FF2B5EF4-FFF2-40B4-BE49-F238E27FC236}">
                <a16:creationId xmlns:a16="http://schemas.microsoft.com/office/drawing/2014/main" id="{4C1E7EE2-D48C-B74C-BC0A-31C465D2F8B9}"/>
              </a:ext>
            </a:extLst>
          </p:cNvPr>
          <p:cNvCxnSpPr>
            <a:cxnSpLocks/>
          </p:cNvCxnSpPr>
          <p:nvPr/>
        </p:nvCxnSpPr>
        <p:spPr>
          <a:xfrm>
            <a:off x="5652945" y="1973874"/>
            <a:ext cx="9525" cy="3100743"/>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C43C70F-26E4-D648-94DA-D4BB34964C4F}"/>
              </a:ext>
            </a:extLst>
          </p:cNvPr>
          <p:cNvPicPr>
            <a:picLocks noChangeAspect="1"/>
          </p:cNvPicPr>
          <p:nvPr/>
        </p:nvPicPr>
        <p:blipFill>
          <a:blip r:embed="rId5"/>
          <a:srcRect/>
          <a:stretch/>
        </p:blipFill>
        <p:spPr>
          <a:xfrm>
            <a:off x="1076113" y="1961292"/>
            <a:ext cx="9218553" cy="3243009"/>
          </a:xfrm>
          <a:prstGeom prst="rect">
            <a:avLst/>
          </a:prstGeom>
        </p:spPr>
      </p:pic>
      <p:sp>
        <p:nvSpPr>
          <p:cNvPr id="7" name="TextBox 6">
            <a:extLst>
              <a:ext uri="{FF2B5EF4-FFF2-40B4-BE49-F238E27FC236}">
                <a16:creationId xmlns:a16="http://schemas.microsoft.com/office/drawing/2014/main" id="{F8A8F713-BB10-4643-BC13-B9511698276B}"/>
              </a:ext>
            </a:extLst>
          </p:cNvPr>
          <p:cNvSpPr txBox="1"/>
          <p:nvPr/>
        </p:nvSpPr>
        <p:spPr>
          <a:xfrm>
            <a:off x="7924800" y="5981600"/>
            <a:ext cx="3015188"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*Income limits based on 300% Federal Reduced Lunch Guidelines, 2022-23</a:t>
            </a:r>
          </a:p>
        </p:txBody>
      </p:sp>
    </p:spTree>
    <p:extLst>
      <p:ext uri="{BB962C8B-B14F-4D97-AF65-F5344CB8AC3E}">
        <p14:creationId xmlns:p14="http://schemas.microsoft.com/office/powerpoint/2010/main" val="55002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osing for a photo&#10;&#10;Description automatically generated with medium confidence">
            <a:extLst>
              <a:ext uri="{FF2B5EF4-FFF2-40B4-BE49-F238E27FC236}">
                <a16:creationId xmlns:a16="http://schemas.microsoft.com/office/drawing/2014/main" id="{355077F6-0E80-3A44-8355-258FA63DEA23}"/>
              </a:ext>
            </a:extLst>
          </p:cNvPr>
          <p:cNvPicPr>
            <a:picLocks noChangeAspect="1"/>
          </p:cNvPicPr>
          <p:nvPr/>
        </p:nvPicPr>
        <p:blipFill rotWithShape="1">
          <a:blip r:embed="rId3"/>
          <a:srcRect t="7833" b="7833"/>
          <a:stretch/>
        </p:blipFill>
        <p:spPr>
          <a:xfrm>
            <a:off x="0" y="-1"/>
            <a:ext cx="12191999" cy="6857999"/>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1"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STUDENT-BASED REQUIREMENTS</a:t>
            </a:r>
          </a:p>
          <a:p>
            <a:endParaRPr lang="en-US" sz="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Indiana Choice Scholarship</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043333"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4020391" y="3971925"/>
            <a:ext cx="3432914" cy="1200329"/>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household’s annual income must be less than 300% of the Federal Reduced Lunch guidelines</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student must reside in Indiana</a:t>
            </a:r>
          </a:p>
        </p:txBody>
      </p:sp>
      <p:sp>
        <p:nvSpPr>
          <p:cNvPr id="20" name="TextBox 19">
            <a:extLst>
              <a:ext uri="{FF2B5EF4-FFF2-40B4-BE49-F238E27FC236}">
                <a16:creationId xmlns:a16="http://schemas.microsoft.com/office/drawing/2014/main" id="{32D19931-9BDF-7E48-82CA-24AAFEF1A7CB}"/>
              </a:ext>
            </a:extLst>
          </p:cNvPr>
          <p:cNvSpPr txBox="1"/>
          <p:nvPr/>
        </p:nvSpPr>
        <p:spPr>
          <a:xfrm>
            <a:off x="7906594" y="3971925"/>
            <a:ext cx="3567102" cy="1200329"/>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Each student must meet one of eight program tracts determined by the Choice Scholarship program</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2" y="5443539"/>
            <a:ext cx="5571066"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39911" y="5743346"/>
            <a:ext cx="4992838" cy="646331"/>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Your principal will work with you to discover if you meet the three criteria</a:t>
            </a:r>
          </a:p>
        </p:txBody>
      </p:sp>
      <p:pic>
        <p:nvPicPr>
          <p:cNvPr id="5" name="Picture 4">
            <a:extLst>
              <a:ext uri="{FF2B5EF4-FFF2-40B4-BE49-F238E27FC236}">
                <a16:creationId xmlns:a16="http://schemas.microsoft.com/office/drawing/2014/main" id="{3454994D-3372-E44C-80BE-DAD5F87EA6C7}"/>
              </a:ext>
            </a:extLst>
          </p:cNvPr>
          <p:cNvPicPr>
            <a:picLocks noChangeAspect="1"/>
          </p:cNvPicPr>
          <p:nvPr/>
        </p:nvPicPr>
        <p:blipFill>
          <a:blip r:embed="rId5"/>
          <a:stretch>
            <a:fillRect/>
          </a:stretch>
        </p:blipFill>
        <p:spPr>
          <a:xfrm>
            <a:off x="1828520" y="2290207"/>
            <a:ext cx="1011644" cy="1586201"/>
          </a:xfrm>
          <a:prstGeom prst="rect">
            <a:avLst/>
          </a:prstGeom>
        </p:spPr>
      </p:pic>
      <p:pic>
        <p:nvPicPr>
          <p:cNvPr id="9" name="Picture 8">
            <a:extLst>
              <a:ext uri="{FF2B5EF4-FFF2-40B4-BE49-F238E27FC236}">
                <a16:creationId xmlns:a16="http://schemas.microsoft.com/office/drawing/2014/main" id="{F5064356-C74E-2C4B-8748-6294DF00E759}"/>
              </a:ext>
            </a:extLst>
          </p:cNvPr>
          <p:cNvPicPr>
            <a:picLocks noChangeAspect="1"/>
          </p:cNvPicPr>
          <p:nvPr/>
        </p:nvPicPr>
        <p:blipFill>
          <a:blip r:embed="rId6"/>
          <a:stretch>
            <a:fillRect/>
          </a:stretch>
        </p:blipFill>
        <p:spPr>
          <a:xfrm>
            <a:off x="4668684" y="2537154"/>
            <a:ext cx="2070631" cy="1092305"/>
          </a:xfrm>
          <a:prstGeom prst="rect">
            <a:avLst/>
          </a:prstGeom>
        </p:spPr>
      </p:pic>
      <p:pic>
        <p:nvPicPr>
          <p:cNvPr id="10" name="Picture 9">
            <a:extLst>
              <a:ext uri="{FF2B5EF4-FFF2-40B4-BE49-F238E27FC236}">
                <a16:creationId xmlns:a16="http://schemas.microsoft.com/office/drawing/2014/main" id="{608CCAF0-6BFE-A84E-AA06-E088A6E85295}"/>
              </a:ext>
            </a:extLst>
          </p:cNvPr>
          <p:cNvPicPr>
            <a:picLocks noChangeAspect="1"/>
          </p:cNvPicPr>
          <p:nvPr/>
        </p:nvPicPr>
        <p:blipFill>
          <a:blip r:embed="rId7"/>
          <a:stretch>
            <a:fillRect/>
          </a:stretch>
        </p:blipFill>
        <p:spPr>
          <a:xfrm>
            <a:off x="8939020" y="2407961"/>
            <a:ext cx="1726503" cy="1584221"/>
          </a:xfrm>
          <a:prstGeom prst="rect">
            <a:avLst/>
          </a:prstGeom>
        </p:spPr>
      </p:pic>
    </p:spTree>
    <p:extLst>
      <p:ext uri="{BB962C8B-B14F-4D97-AF65-F5344CB8AC3E}">
        <p14:creationId xmlns:p14="http://schemas.microsoft.com/office/powerpoint/2010/main" val="3107688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1908215"/>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TRACKS</a:t>
            </a:r>
          </a:p>
          <a:p>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Indiana Choice Scholarship</a:t>
            </a:r>
          </a:p>
          <a:p>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62206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056AF-7655-CD4F-BF9C-9835CD90AA9D}"/>
              </a:ext>
            </a:extLst>
          </p:cNvPr>
          <p:cNvCxnSpPr/>
          <p:nvPr/>
        </p:nvCxnSpPr>
        <p:spPr>
          <a:xfrm>
            <a:off x="3185967" y="2957590"/>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4A87CA-41B6-204B-9130-E1777EB3680E}"/>
              </a:ext>
            </a:extLst>
          </p:cNvPr>
          <p:cNvCxnSpPr/>
          <p:nvPr/>
        </p:nvCxnSpPr>
        <p:spPr>
          <a:xfrm>
            <a:off x="5885872"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968C40-61D6-944E-9E0D-2BEF5F9D3C74}"/>
              </a:ext>
            </a:extLst>
          </p:cNvPr>
          <p:cNvCxnSpPr/>
          <p:nvPr/>
        </p:nvCxnSpPr>
        <p:spPr>
          <a:xfrm>
            <a:off x="8587508"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4B58C6-8BC8-F94F-BC7C-CEFA451FE9FE}"/>
              </a:ext>
            </a:extLst>
          </p:cNvPr>
          <p:cNvSpPr txBox="1"/>
          <p:nvPr/>
        </p:nvSpPr>
        <p:spPr>
          <a:xfrm>
            <a:off x="690605"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PREVIOUS SGO</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AWARD TRACK</a:t>
            </a:r>
          </a:p>
        </p:txBody>
      </p:sp>
      <p:sp>
        <p:nvSpPr>
          <p:cNvPr id="22" name="TextBox 21">
            <a:extLst>
              <a:ext uri="{FF2B5EF4-FFF2-40B4-BE49-F238E27FC236}">
                <a16:creationId xmlns:a16="http://schemas.microsoft.com/office/drawing/2014/main" id="{8068E66F-0400-4646-9C4A-C7AB3692AE9D}"/>
              </a:ext>
            </a:extLst>
          </p:cNvPr>
          <p:cNvSpPr txBox="1"/>
          <p:nvPr/>
        </p:nvSpPr>
        <p:spPr>
          <a:xfrm>
            <a:off x="6096000" y="2311258"/>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SPECIAL ED</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TRACK</a:t>
            </a:r>
          </a:p>
        </p:txBody>
      </p:sp>
      <p:sp>
        <p:nvSpPr>
          <p:cNvPr id="24" name="TextBox 23">
            <a:extLst>
              <a:ext uri="{FF2B5EF4-FFF2-40B4-BE49-F238E27FC236}">
                <a16:creationId xmlns:a16="http://schemas.microsoft.com/office/drawing/2014/main" id="{BC546801-21DE-6B4B-9070-21D62CE08B4A}"/>
              </a:ext>
            </a:extLst>
          </p:cNvPr>
          <p:cNvSpPr txBox="1"/>
          <p:nvPr/>
        </p:nvSpPr>
        <p:spPr>
          <a:xfrm>
            <a:off x="339994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SIBLING</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TRACK</a:t>
            </a:r>
          </a:p>
        </p:txBody>
      </p:sp>
      <p:sp>
        <p:nvSpPr>
          <p:cNvPr id="25" name="TextBox 24">
            <a:extLst>
              <a:ext uri="{FF2B5EF4-FFF2-40B4-BE49-F238E27FC236}">
                <a16:creationId xmlns:a16="http://schemas.microsoft.com/office/drawing/2014/main" id="{66F5F639-CBCA-9448-81DF-446E57F5856F}"/>
              </a:ext>
            </a:extLst>
          </p:cNvPr>
          <p:cNvSpPr txBox="1"/>
          <p:nvPr/>
        </p:nvSpPr>
        <p:spPr>
          <a:xfrm>
            <a:off x="879975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Previous Choice Scholarship Track</a:t>
            </a:r>
          </a:p>
        </p:txBody>
      </p:sp>
      <p:sp>
        <p:nvSpPr>
          <p:cNvPr id="7" name="TextBox 6">
            <a:extLst>
              <a:ext uri="{FF2B5EF4-FFF2-40B4-BE49-F238E27FC236}">
                <a16:creationId xmlns:a16="http://schemas.microsoft.com/office/drawing/2014/main" id="{39EE3CF5-3DEF-F144-A94F-B6554665EE5A}"/>
              </a:ext>
            </a:extLst>
          </p:cNvPr>
          <p:cNvSpPr txBox="1"/>
          <p:nvPr/>
        </p:nvSpPr>
        <p:spPr>
          <a:xfrm>
            <a:off x="690605" y="3217333"/>
            <a:ext cx="2281381" cy="1477328"/>
          </a:xfrm>
          <a:prstGeom prst="rect">
            <a:avLst/>
          </a:prstGeom>
          <a:noFill/>
        </p:spPr>
        <p:txBody>
          <a:bodyPr wrap="square" rtlCol="0">
            <a:spAutoFit/>
          </a:bodyPr>
          <a:lstStyle/>
          <a:p>
            <a:r>
              <a:rPr lang="en-US" dirty="0">
                <a:solidFill>
                  <a:schemeClr val="bg1"/>
                </a:solidFill>
              </a:rPr>
              <a:t>Student has received a scholarship award from an approved SGO in a previous school year.</a:t>
            </a:r>
          </a:p>
        </p:txBody>
      </p:sp>
      <p:sp>
        <p:nvSpPr>
          <p:cNvPr id="26" name="TextBox 25">
            <a:extLst>
              <a:ext uri="{FF2B5EF4-FFF2-40B4-BE49-F238E27FC236}">
                <a16:creationId xmlns:a16="http://schemas.microsoft.com/office/drawing/2014/main" id="{C7BD6885-966B-A240-8BD9-911190B40C3A}"/>
              </a:ext>
            </a:extLst>
          </p:cNvPr>
          <p:cNvSpPr txBox="1"/>
          <p:nvPr/>
        </p:nvSpPr>
        <p:spPr>
          <a:xfrm>
            <a:off x="3399949" y="3227151"/>
            <a:ext cx="2281381" cy="1754326"/>
          </a:xfrm>
          <a:prstGeom prst="rect">
            <a:avLst/>
          </a:prstGeom>
          <a:noFill/>
        </p:spPr>
        <p:txBody>
          <a:bodyPr wrap="square" rtlCol="0">
            <a:spAutoFit/>
          </a:bodyPr>
          <a:lstStyle/>
          <a:p>
            <a:r>
              <a:rPr lang="en-US" dirty="0">
                <a:solidFill>
                  <a:schemeClr val="bg1"/>
                </a:solidFill>
              </a:rPr>
              <a:t>Student has a sibling who received either a Choice Scholarship or a scholarship from an approved SGO in a preceding school year.</a:t>
            </a:r>
          </a:p>
        </p:txBody>
      </p:sp>
      <p:sp>
        <p:nvSpPr>
          <p:cNvPr id="27" name="TextBox 26">
            <a:extLst>
              <a:ext uri="{FF2B5EF4-FFF2-40B4-BE49-F238E27FC236}">
                <a16:creationId xmlns:a16="http://schemas.microsoft.com/office/drawing/2014/main" id="{A6357222-A181-6149-9949-9148ABE6930A}"/>
              </a:ext>
            </a:extLst>
          </p:cNvPr>
          <p:cNvSpPr txBox="1"/>
          <p:nvPr/>
        </p:nvSpPr>
        <p:spPr>
          <a:xfrm>
            <a:off x="5993728" y="3217333"/>
            <a:ext cx="2281381" cy="2031325"/>
          </a:xfrm>
          <a:prstGeom prst="rect">
            <a:avLst/>
          </a:prstGeom>
          <a:noFill/>
        </p:spPr>
        <p:txBody>
          <a:bodyPr wrap="square" rtlCol="0">
            <a:spAutoFit/>
          </a:bodyPr>
          <a:lstStyle/>
          <a:p>
            <a:r>
              <a:rPr lang="en-US" dirty="0">
                <a:solidFill>
                  <a:schemeClr val="bg1"/>
                </a:solidFill>
              </a:rPr>
              <a:t>The student must have a disability that requires special education services, an IEP or a Service Plan has been developed for the student.</a:t>
            </a:r>
          </a:p>
        </p:txBody>
      </p:sp>
      <p:sp>
        <p:nvSpPr>
          <p:cNvPr id="29" name="TextBox 28">
            <a:extLst>
              <a:ext uri="{FF2B5EF4-FFF2-40B4-BE49-F238E27FC236}">
                <a16:creationId xmlns:a16="http://schemas.microsoft.com/office/drawing/2014/main" id="{D709B0B7-ACEF-3D48-9E90-EA79D9F06454}"/>
              </a:ext>
            </a:extLst>
          </p:cNvPr>
          <p:cNvSpPr txBox="1"/>
          <p:nvPr/>
        </p:nvSpPr>
        <p:spPr>
          <a:xfrm>
            <a:off x="8799759" y="3217333"/>
            <a:ext cx="2281381" cy="1477328"/>
          </a:xfrm>
          <a:prstGeom prst="rect">
            <a:avLst/>
          </a:prstGeom>
          <a:noFill/>
        </p:spPr>
        <p:txBody>
          <a:bodyPr wrap="square" rtlCol="0">
            <a:spAutoFit/>
          </a:bodyPr>
          <a:lstStyle/>
          <a:p>
            <a:r>
              <a:rPr lang="en-US" dirty="0">
                <a:solidFill>
                  <a:schemeClr val="bg1"/>
                </a:solidFill>
              </a:rPr>
              <a:t>The student must have received a Choice Scholarship in a preceding school year.</a:t>
            </a:r>
          </a:p>
        </p:txBody>
      </p:sp>
      <p:sp>
        <p:nvSpPr>
          <p:cNvPr id="30" name="Pentagon 29">
            <a:extLst>
              <a:ext uri="{FF2B5EF4-FFF2-40B4-BE49-F238E27FC236}">
                <a16:creationId xmlns:a16="http://schemas.microsoft.com/office/drawing/2014/main" id="{ED0F7267-8C3F-0C4F-862F-11FCA8FD1F0A}"/>
              </a:ext>
            </a:extLst>
          </p:cNvPr>
          <p:cNvSpPr/>
          <p:nvPr/>
        </p:nvSpPr>
        <p:spPr>
          <a:xfrm>
            <a:off x="1" y="5443539"/>
            <a:ext cx="7298263"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2" name="TextBox 31">
            <a:extLst>
              <a:ext uri="{FF2B5EF4-FFF2-40B4-BE49-F238E27FC236}">
                <a16:creationId xmlns:a16="http://schemas.microsoft.com/office/drawing/2014/main" id="{C46587D6-C5F2-E64F-B2DA-58CD4A773D5B}"/>
              </a:ext>
            </a:extLst>
          </p:cNvPr>
          <p:cNvSpPr txBox="1"/>
          <p:nvPr/>
        </p:nvSpPr>
        <p:spPr>
          <a:xfrm>
            <a:off x="358095" y="5610325"/>
            <a:ext cx="6466036"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Unless otherwise stated, prior school years do not have to immediately precede the school year for which the student is applying for a Choice Scholarship.</a:t>
            </a:r>
          </a:p>
        </p:txBody>
      </p:sp>
    </p:spTree>
    <p:extLst>
      <p:ext uri="{BB962C8B-B14F-4D97-AF65-F5344CB8AC3E}">
        <p14:creationId xmlns:p14="http://schemas.microsoft.com/office/powerpoint/2010/main" val="18573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1908215"/>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TRACKS</a:t>
            </a:r>
          </a:p>
          <a:p>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Indiana Choice Scholarship</a:t>
            </a:r>
          </a:p>
          <a:p>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61929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056AF-7655-CD4F-BF9C-9835CD90AA9D}"/>
              </a:ext>
            </a:extLst>
          </p:cNvPr>
          <p:cNvCxnSpPr/>
          <p:nvPr/>
        </p:nvCxnSpPr>
        <p:spPr>
          <a:xfrm>
            <a:off x="3185967" y="2957590"/>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4A87CA-41B6-204B-9130-E1777EB3680E}"/>
              </a:ext>
            </a:extLst>
          </p:cNvPr>
          <p:cNvCxnSpPr/>
          <p:nvPr/>
        </p:nvCxnSpPr>
        <p:spPr>
          <a:xfrm>
            <a:off x="5885872"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968C40-61D6-944E-9E0D-2BEF5F9D3C74}"/>
              </a:ext>
            </a:extLst>
          </p:cNvPr>
          <p:cNvCxnSpPr/>
          <p:nvPr/>
        </p:nvCxnSpPr>
        <p:spPr>
          <a:xfrm>
            <a:off x="8587508"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4B58C6-8BC8-F94F-BC7C-CEFA451FE9FE}"/>
              </a:ext>
            </a:extLst>
          </p:cNvPr>
          <p:cNvSpPr txBox="1"/>
          <p:nvPr/>
        </p:nvSpPr>
        <p:spPr>
          <a:xfrm>
            <a:off x="690605"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ON MY WAY</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PRE-K PATHWAY</a:t>
            </a:r>
          </a:p>
        </p:txBody>
      </p:sp>
      <p:sp>
        <p:nvSpPr>
          <p:cNvPr id="22" name="TextBox 21">
            <a:extLst>
              <a:ext uri="{FF2B5EF4-FFF2-40B4-BE49-F238E27FC236}">
                <a16:creationId xmlns:a16="http://schemas.microsoft.com/office/drawing/2014/main" id="{8068E66F-0400-4646-9C4A-C7AB3692AE9D}"/>
              </a:ext>
            </a:extLst>
          </p:cNvPr>
          <p:cNvSpPr txBox="1"/>
          <p:nvPr/>
        </p:nvSpPr>
        <p:spPr>
          <a:xfrm>
            <a:off x="6096000" y="2311258"/>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 PUBLIC SCHOOL PATHWAY</a:t>
            </a:r>
          </a:p>
        </p:txBody>
      </p:sp>
      <p:sp>
        <p:nvSpPr>
          <p:cNvPr id="24" name="TextBox 23">
            <a:extLst>
              <a:ext uri="{FF2B5EF4-FFF2-40B4-BE49-F238E27FC236}">
                <a16:creationId xmlns:a16="http://schemas.microsoft.com/office/drawing/2014/main" id="{BC546801-21DE-6B4B-9070-21D62CE08B4A}"/>
              </a:ext>
            </a:extLst>
          </p:cNvPr>
          <p:cNvSpPr txBox="1"/>
          <p:nvPr/>
        </p:nvSpPr>
        <p:spPr>
          <a:xfrm>
            <a:off x="339994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 SEMESTERS IN A PUBLIC SCHOOL</a:t>
            </a:r>
          </a:p>
        </p:txBody>
      </p:sp>
      <p:sp>
        <p:nvSpPr>
          <p:cNvPr id="25" name="TextBox 24">
            <a:extLst>
              <a:ext uri="{FF2B5EF4-FFF2-40B4-BE49-F238E27FC236}">
                <a16:creationId xmlns:a16="http://schemas.microsoft.com/office/drawing/2014/main" id="{66F5F639-CBCA-9448-81DF-446E57F5856F}"/>
              </a:ext>
            </a:extLst>
          </p:cNvPr>
          <p:cNvSpPr txBox="1"/>
          <p:nvPr/>
        </p:nvSpPr>
        <p:spPr>
          <a:xfrm>
            <a:off x="879975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Foster</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Track</a:t>
            </a:r>
          </a:p>
        </p:txBody>
      </p:sp>
      <p:sp>
        <p:nvSpPr>
          <p:cNvPr id="7" name="TextBox 6">
            <a:extLst>
              <a:ext uri="{FF2B5EF4-FFF2-40B4-BE49-F238E27FC236}">
                <a16:creationId xmlns:a16="http://schemas.microsoft.com/office/drawing/2014/main" id="{39EE3CF5-3DEF-F144-A94F-B6554665EE5A}"/>
              </a:ext>
            </a:extLst>
          </p:cNvPr>
          <p:cNvSpPr txBox="1"/>
          <p:nvPr/>
        </p:nvSpPr>
        <p:spPr>
          <a:xfrm>
            <a:off x="690605" y="3217333"/>
            <a:ext cx="2281381" cy="3139321"/>
          </a:xfrm>
          <a:prstGeom prst="rect">
            <a:avLst/>
          </a:prstGeom>
          <a:noFill/>
        </p:spPr>
        <p:txBody>
          <a:bodyPr wrap="square" rtlCol="0">
            <a:spAutoFit/>
          </a:bodyPr>
          <a:lstStyle/>
          <a:p>
            <a:r>
              <a:rPr lang="en-US" dirty="0">
                <a:solidFill>
                  <a:schemeClr val="bg1"/>
                </a:solidFill>
              </a:rPr>
              <a:t>The student must have received and used an Early Education Grant to attend Pre-K at an eligible Choice Scholarship school and must be applying for a Choice Scholarship at the same school.</a:t>
            </a:r>
          </a:p>
        </p:txBody>
      </p:sp>
      <p:sp>
        <p:nvSpPr>
          <p:cNvPr id="26" name="TextBox 25">
            <a:extLst>
              <a:ext uri="{FF2B5EF4-FFF2-40B4-BE49-F238E27FC236}">
                <a16:creationId xmlns:a16="http://schemas.microsoft.com/office/drawing/2014/main" id="{C7BD6885-966B-A240-8BD9-911190B40C3A}"/>
              </a:ext>
            </a:extLst>
          </p:cNvPr>
          <p:cNvSpPr txBox="1"/>
          <p:nvPr/>
        </p:nvSpPr>
        <p:spPr>
          <a:xfrm>
            <a:off x="3399949" y="3227151"/>
            <a:ext cx="2281381" cy="3139321"/>
          </a:xfrm>
          <a:prstGeom prst="rect">
            <a:avLst/>
          </a:prstGeom>
          <a:noFill/>
        </p:spPr>
        <p:txBody>
          <a:bodyPr wrap="square" rtlCol="0">
            <a:spAutoFit/>
          </a:bodyPr>
          <a:lstStyle/>
          <a:p>
            <a:r>
              <a:rPr lang="en-US" dirty="0">
                <a:solidFill>
                  <a:schemeClr val="bg1"/>
                </a:solidFill>
              </a:rPr>
              <a:t>The student must have been enrolled in kindergarten through grade 12 in a public school in Indiana for at least two semesters immediately preceding the first semester for which the individual receives a Choice Scholarship.</a:t>
            </a:r>
          </a:p>
        </p:txBody>
      </p:sp>
      <p:sp>
        <p:nvSpPr>
          <p:cNvPr id="27" name="TextBox 26">
            <a:extLst>
              <a:ext uri="{FF2B5EF4-FFF2-40B4-BE49-F238E27FC236}">
                <a16:creationId xmlns:a16="http://schemas.microsoft.com/office/drawing/2014/main" id="{A6357222-A181-6149-9949-9148ABE6930A}"/>
              </a:ext>
            </a:extLst>
          </p:cNvPr>
          <p:cNvSpPr txBox="1"/>
          <p:nvPr/>
        </p:nvSpPr>
        <p:spPr>
          <a:xfrm>
            <a:off x="5993728" y="3217333"/>
            <a:ext cx="2281381" cy="2862322"/>
          </a:xfrm>
          <a:prstGeom prst="rect">
            <a:avLst/>
          </a:prstGeom>
          <a:noFill/>
        </p:spPr>
        <p:txBody>
          <a:bodyPr wrap="square" rtlCol="0">
            <a:spAutoFit/>
          </a:bodyPr>
          <a:lstStyle/>
          <a:p>
            <a:r>
              <a:rPr lang="en-US" dirty="0">
                <a:solidFill>
                  <a:schemeClr val="bg1"/>
                </a:solidFill>
              </a:rPr>
              <a:t>The student must be required to attend a specific public school based on their residence that has been assigned an “F” grade. (This track does not require prior attendance at the school.)</a:t>
            </a:r>
          </a:p>
        </p:txBody>
      </p:sp>
      <p:sp>
        <p:nvSpPr>
          <p:cNvPr id="29" name="TextBox 28">
            <a:extLst>
              <a:ext uri="{FF2B5EF4-FFF2-40B4-BE49-F238E27FC236}">
                <a16:creationId xmlns:a16="http://schemas.microsoft.com/office/drawing/2014/main" id="{D709B0B7-ACEF-3D48-9E90-EA79D9F06454}"/>
              </a:ext>
            </a:extLst>
          </p:cNvPr>
          <p:cNvSpPr txBox="1"/>
          <p:nvPr/>
        </p:nvSpPr>
        <p:spPr>
          <a:xfrm>
            <a:off x="8799759" y="3217333"/>
            <a:ext cx="2281381" cy="3139321"/>
          </a:xfrm>
          <a:prstGeom prst="rect">
            <a:avLst/>
          </a:prstGeom>
          <a:noFill/>
        </p:spPr>
        <p:txBody>
          <a:bodyPr wrap="square" rtlCol="0">
            <a:spAutoFit/>
          </a:bodyPr>
          <a:lstStyle/>
          <a:p>
            <a:r>
              <a:rPr lang="en-US" dirty="0">
                <a:solidFill>
                  <a:schemeClr val="bg1"/>
                </a:solidFill>
              </a:rPr>
              <a:t>A student must be placed in foster care. Foster children are automatically income-eligible for the Choice Scholarship Program. Supporting documentation of foster care must be provided at the time of application.</a:t>
            </a:r>
          </a:p>
        </p:txBody>
      </p:sp>
    </p:spTree>
    <p:extLst>
      <p:ext uri="{BB962C8B-B14F-4D97-AF65-F5344CB8AC3E}">
        <p14:creationId xmlns:p14="http://schemas.microsoft.com/office/powerpoint/2010/main" val="3050399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1472</TotalTime>
  <Words>1796</Words>
  <Application>Microsoft Macintosh PowerPoint</Application>
  <PresentationFormat>Widescreen</PresentationFormat>
  <Paragraphs>158</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Open Sans</vt:lpstr>
      <vt:lpstr>Calibri Light</vt:lpstr>
      <vt:lpstr>Open Sans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Gettinger</dc:creator>
  <cp:lastModifiedBy>Molly Gettinger</cp:lastModifiedBy>
  <cp:revision>49</cp:revision>
  <dcterms:created xsi:type="dcterms:W3CDTF">2021-05-19T19:54:24Z</dcterms:created>
  <dcterms:modified xsi:type="dcterms:W3CDTF">2023-02-22T19:41:27Z</dcterms:modified>
</cp:coreProperties>
</file>