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5"/>
  </p:notesMasterIdLst>
  <p:sldIdLst>
    <p:sldId id="256" r:id="rId2"/>
    <p:sldId id="271" r:id="rId3"/>
    <p:sldId id="272" r:id="rId4"/>
    <p:sldId id="266" r:id="rId5"/>
    <p:sldId id="267" r:id="rId6"/>
    <p:sldId id="262" r:id="rId7"/>
    <p:sldId id="269" r:id="rId8"/>
    <p:sldId id="270" r:id="rId9"/>
    <p:sldId id="260" r:id="rId10"/>
    <p:sldId id="268" r:id="rId11"/>
    <p:sldId id="263" r:id="rId12"/>
    <p:sldId id="264" r:id="rId13"/>
    <p:sldId id="265" r:id="rId14"/>
  </p:sldIdLst>
  <p:sldSz cx="12192000" cy="6858000"/>
  <p:notesSz cx="6858000" cy="9144000"/>
  <p:embeddedFontLst>
    <p:embeddedFont>
      <p:font typeface="Calibri" panose="020F0502020204030204" pitchFamily="34" charset="0"/>
      <p:regular r:id="rId16"/>
      <p:bold r:id="rId17"/>
      <p:italic r:id="rId18"/>
      <p:boldItalic r:id="rId19"/>
    </p:embeddedFont>
    <p:embeddedFont>
      <p:font typeface="Calibri Light" panose="020F0302020204030204" pitchFamily="34" charset="0"/>
      <p:regular r:id="rId20"/>
      <p:italic r:id="rId21"/>
    </p:embeddedFont>
    <p:embeddedFont>
      <p:font typeface="Open Sans" panose="020B060603050402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KcCyFM7FAMwc7TiFdtFDQ==" hashData="4ehztwC19NrmYoW6lNrtlKjW/JVwWYLYm/npkoGtg6U3XeI9HX1qktPIb/ak/McjCsoDDPfOVvmy+g0bDy7CU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9900"/>
    <a:srgbClr val="0623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67923"/>
  </p:normalViewPr>
  <p:slideViewPr>
    <p:cSldViewPr snapToGrid="0" snapToObjects="1">
      <p:cViewPr varScale="1">
        <p:scale>
          <a:sx n="128" d="100"/>
          <a:sy n="128" d="100"/>
        </p:scale>
        <p:origin x="48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56865C-6185-D741-8582-35AD14356C99}" type="datetimeFigureOut">
              <a:rPr lang="en-US" smtClean="0"/>
              <a:t>2/22/23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ACE996-D9B7-5645-8D49-CC2EDC6AE3E5}" type="slidenum">
              <a:rPr lang="en-US" smtClean="0"/>
              <a:t>‹#›</a:t>
            </a:fld>
            <a:endParaRPr lang="en-US"/>
          </a:p>
        </p:txBody>
      </p:sp>
    </p:spTree>
    <p:extLst>
      <p:ext uri="{BB962C8B-B14F-4D97-AF65-F5344CB8AC3E}">
        <p14:creationId xmlns:p14="http://schemas.microsoft.com/office/powerpoint/2010/main" val="320870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Funded by private, charitable donations, Scholarship Granting Organizations provide scholarships to income eligible students to offset tuition costs at partnering schools. SGOs are part of the School Scholarship Tax Credit Program.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Scholarship Granting Organization of Northeast Indiana (SGONEI) was founded in 2011. Our 43 Catholic schools in the Diocese of Fort Wayne-South Bend partner with the Institute for Quality Education as the Scholarship Granting Organization of Northeast Indiana.</a:t>
            </a:r>
          </a:p>
        </p:txBody>
      </p:sp>
      <p:sp>
        <p:nvSpPr>
          <p:cNvPr id="4" name="Slide Number Placeholder 3"/>
          <p:cNvSpPr>
            <a:spLocks noGrp="1"/>
          </p:cNvSpPr>
          <p:nvPr>
            <p:ph type="sldNum" sz="quarter" idx="5"/>
          </p:nvPr>
        </p:nvSpPr>
        <p:spPr/>
        <p:txBody>
          <a:bodyPr/>
          <a:lstStyle/>
          <a:p>
            <a:fld id="{30ACE996-D9B7-5645-8D49-CC2EDC6AE3E5}" type="slidenum">
              <a:rPr lang="en-US" smtClean="0"/>
              <a:t>4</a:t>
            </a:fld>
            <a:endParaRPr lang="en-US"/>
          </a:p>
        </p:txBody>
      </p:sp>
    </p:spTree>
    <p:extLst>
      <p:ext uri="{BB962C8B-B14F-4D97-AF65-F5344CB8AC3E}">
        <p14:creationId xmlns:p14="http://schemas.microsoft.com/office/powerpoint/2010/main" val="351339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Funded by private, charitable donations, Scholarship Granting Organizations provide scholarships to income eligible students to offset tuition costs at partnering schools. SGOs are part of the School Scholarship Tax Credit Program.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Scholarship Granting Organization of Northeast Indiana (SGONEI) was founded in 2011. Our 43 Catholic schools in the Diocese of Fort Wayne-South Bend partner with the Institute for Quality Education as the Scholarship Granting Organization of Northeast Indiana.</a:t>
            </a:r>
          </a:p>
        </p:txBody>
      </p:sp>
      <p:sp>
        <p:nvSpPr>
          <p:cNvPr id="4" name="Slide Number Placeholder 3"/>
          <p:cNvSpPr>
            <a:spLocks noGrp="1"/>
          </p:cNvSpPr>
          <p:nvPr>
            <p:ph type="sldNum" sz="quarter" idx="5"/>
          </p:nvPr>
        </p:nvSpPr>
        <p:spPr/>
        <p:txBody>
          <a:bodyPr/>
          <a:lstStyle/>
          <a:p>
            <a:fld id="{30ACE996-D9B7-5645-8D49-CC2EDC6AE3E5}" type="slidenum">
              <a:rPr lang="en-US" smtClean="0"/>
              <a:t>13</a:t>
            </a:fld>
            <a:endParaRPr lang="en-US"/>
          </a:p>
        </p:txBody>
      </p:sp>
    </p:spTree>
    <p:extLst>
      <p:ext uri="{BB962C8B-B14F-4D97-AF65-F5344CB8AC3E}">
        <p14:creationId xmlns:p14="http://schemas.microsoft.com/office/powerpoint/2010/main" val="3522041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Funded by private, charitable donations, Scholarship Granting Organizations provide scholarships to income eligible students to offset tuition costs at partnering schools. SGOs are part of the School Scholarship Tax Credit Program.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Scholarship Granting Organization of Northeast Indiana (SGONEI) was founded in 2011. Our 43 Catholic schools in the Diocese of Fort Wayne-South Bend partner with the Institute for Quality Education as the Scholarship Granting Organization of Northeast Indiana.</a:t>
            </a:r>
          </a:p>
        </p:txBody>
      </p:sp>
      <p:sp>
        <p:nvSpPr>
          <p:cNvPr id="4" name="Slide Number Placeholder 3"/>
          <p:cNvSpPr>
            <a:spLocks noGrp="1"/>
          </p:cNvSpPr>
          <p:nvPr>
            <p:ph type="sldNum" sz="quarter" idx="5"/>
          </p:nvPr>
        </p:nvSpPr>
        <p:spPr/>
        <p:txBody>
          <a:bodyPr/>
          <a:lstStyle/>
          <a:p>
            <a:fld id="{30ACE996-D9B7-5645-8D49-CC2EDC6AE3E5}" type="slidenum">
              <a:rPr lang="en-US" smtClean="0"/>
              <a:t>5</a:t>
            </a:fld>
            <a:endParaRPr lang="en-US"/>
          </a:p>
        </p:txBody>
      </p:sp>
    </p:spTree>
    <p:extLst>
      <p:ext uri="{BB962C8B-B14F-4D97-AF65-F5344CB8AC3E}">
        <p14:creationId xmlns:p14="http://schemas.microsoft.com/office/powerpoint/2010/main" val="898770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Funded by private, charitable donations, Scholarship Granting Organizations provide scholarships to income eligible students to offset tuition costs at partnering schools. SGOs are part of the School Scholarship Tax Credit Program.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Scholarship Granting Organization of Northeast Indiana (SGONEI) was founded in 2011. Our 43 Catholic schools in the Diocese of Fort Wayne-South Bend partner with the Institute for Quality Education as the Scholarship Granting Organization of Northeast Indiana.</a:t>
            </a:r>
          </a:p>
        </p:txBody>
      </p:sp>
      <p:sp>
        <p:nvSpPr>
          <p:cNvPr id="4" name="Slide Number Placeholder 3"/>
          <p:cNvSpPr>
            <a:spLocks noGrp="1"/>
          </p:cNvSpPr>
          <p:nvPr>
            <p:ph type="sldNum" sz="quarter" idx="5"/>
          </p:nvPr>
        </p:nvSpPr>
        <p:spPr/>
        <p:txBody>
          <a:bodyPr/>
          <a:lstStyle/>
          <a:p>
            <a:fld id="{30ACE996-D9B7-5645-8D49-CC2EDC6AE3E5}" type="slidenum">
              <a:rPr lang="en-US" smtClean="0"/>
              <a:t>6</a:t>
            </a:fld>
            <a:endParaRPr lang="en-US"/>
          </a:p>
        </p:txBody>
      </p:sp>
    </p:spTree>
    <p:extLst>
      <p:ext uri="{BB962C8B-B14F-4D97-AF65-F5344CB8AC3E}">
        <p14:creationId xmlns:p14="http://schemas.microsoft.com/office/powerpoint/2010/main" val="1514942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Funded by private, charitable donations, Scholarship Granting Organizations provide scholarships to income eligible students to offset tuition costs at partnering schools. SGOs are part of the School Scholarship Tax Credit Program.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Scholarship Granting Organization of Northeast Indiana (SGONEI) was founded in 2011. Our 43 Catholic schools in the Diocese of Fort Wayne-South Bend partner with the Institute for Quality Education as the Scholarship Granting Organization of Northeast Indiana.</a:t>
            </a:r>
          </a:p>
        </p:txBody>
      </p:sp>
      <p:sp>
        <p:nvSpPr>
          <p:cNvPr id="4" name="Slide Number Placeholder 3"/>
          <p:cNvSpPr>
            <a:spLocks noGrp="1"/>
          </p:cNvSpPr>
          <p:nvPr>
            <p:ph type="sldNum" sz="quarter" idx="5"/>
          </p:nvPr>
        </p:nvSpPr>
        <p:spPr/>
        <p:txBody>
          <a:bodyPr/>
          <a:lstStyle/>
          <a:p>
            <a:fld id="{30ACE996-D9B7-5645-8D49-CC2EDC6AE3E5}" type="slidenum">
              <a:rPr lang="en-US" smtClean="0"/>
              <a:t>7</a:t>
            </a:fld>
            <a:endParaRPr lang="en-US"/>
          </a:p>
        </p:txBody>
      </p:sp>
    </p:spTree>
    <p:extLst>
      <p:ext uri="{BB962C8B-B14F-4D97-AF65-F5344CB8AC3E}">
        <p14:creationId xmlns:p14="http://schemas.microsoft.com/office/powerpoint/2010/main" val="2340625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Funded by private, charitable donations, Scholarship Granting Organizations provide scholarships to income eligible students to offset tuition costs at partnering schools. SGOs are part of the School Scholarship Tax Credit Program.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Scholarship Granting Organization of Northeast Indiana (SGONEI) was founded in 2011. Our 43 Catholic schools in the Diocese of Fort Wayne-South Bend partner with the Institute for Quality Education as the Scholarship Granting Organization of Northeast Indiana.</a:t>
            </a:r>
          </a:p>
        </p:txBody>
      </p:sp>
      <p:sp>
        <p:nvSpPr>
          <p:cNvPr id="4" name="Slide Number Placeholder 3"/>
          <p:cNvSpPr>
            <a:spLocks noGrp="1"/>
          </p:cNvSpPr>
          <p:nvPr>
            <p:ph type="sldNum" sz="quarter" idx="5"/>
          </p:nvPr>
        </p:nvSpPr>
        <p:spPr/>
        <p:txBody>
          <a:bodyPr/>
          <a:lstStyle/>
          <a:p>
            <a:fld id="{30ACE996-D9B7-5645-8D49-CC2EDC6AE3E5}" type="slidenum">
              <a:rPr lang="en-US" smtClean="0"/>
              <a:t>8</a:t>
            </a:fld>
            <a:endParaRPr lang="en-US"/>
          </a:p>
        </p:txBody>
      </p:sp>
    </p:spTree>
    <p:extLst>
      <p:ext uri="{BB962C8B-B14F-4D97-AF65-F5344CB8AC3E}">
        <p14:creationId xmlns:p14="http://schemas.microsoft.com/office/powerpoint/2010/main" val="3034902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Funded by private, charitable donations, Scholarship Granting Organizations provide scholarships to income eligible students to offset tuition costs at partnering schools. SGOs are part of the School Scholarship Tax Credit Program.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Scholarship Granting Organization of Northeast Indiana (SGONEI) was founded in 2011. Our 43 Catholic schools in the Diocese of Fort Wayne-South Bend partner with the Institute for Quality Education as the Scholarship Granting Organization of Northeast Indiana.</a:t>
            </a:r>
          </a:p>
        </p:txBody>
      </p:sp>
      <p:sp>
        <p:nvSpPr>
          <p:cNvPr id="4" name="Slide Number Placeholder 3"/>
          <p:cNvSpPr>
            <a:spLocks noGrp="1"/>
          </p:cNvSpPr>
          <p:nvPr>
            <p:ph type="sldNum" sz="quarter" idx="5"/>
          </p:nvPr>
        </p:nvSpPr>
        <p:spPr/>
        <p:txBody>
          <a:bodyPr/>
          <a:lstStyle/>
          <a:p>
            <a:fld id="{30ACE996-D9B7-5645-8D49-CC2EDC6AE3E5}" type="slidenum">
              <a:rPr lang="en-US" smtClean="0"/>
              <a:t>9</a:t>
            </a:fld>
            <a:endParaRPr lang="en-US"/>
          </a:p>
        </p:txBody>
      </p:sp>
    </p:spTree>
    <p:extLst>
      <p:ext uri="{BB962C8B-B14F-4D97-AF65-F5344CB8AC3E}">
        <p14:creationId xmlns:p14="http://schemas.microsoft.com/office/powerpoint/2010/main" val="1018143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Funded by private, charitable donations, Scholarship Granting Organizations provide scholarships to income eligible students to offset tuition costs at partnering schools. SGOs are part of the School Scholarship Tax Credit Program.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Scholarship Granting Organization of Northeast Indiana (SGONEI) was founded in 2011. Our 43 Catholic schools in the Diocese of Fort Wayne-South Bend partner with the Institute for Quality Education as the Scholarship Granting Organization of Northeast Indiana.</a:t>
            </a:r>
          </a:p>
        </p:txBody>
      </p:sp>
      <p:sp>
        <p:nvSpPr>
          <p:cNvPr id="4" name="Slide Number Placeholder 3"/>
          <p:cNvSpPr>
            <a:spLocks noGrp="1"/>
          </p:cNvSpPr>
          <p:nvPr>
            <p:ph type="sldNum" sz="quarter" idx="5"/>
          </p:nvPr>
        </p:nvSpPr>
        <p:spPr/>
        <p:txBody>
          <a:bodyPr/>
          <a:lstStyle/>
          <a:p>
            <a:fld id="{30ACE996-D9B7-5645-8D49-CC2EDC6AE3E5}" type="slidenum">
              <a:rPr lang="en-US" smtClean="0"/>
              <a:t>10</a:t>
            </a:fld>
            <a:endParaRPr lang="en-US"/>
          </a:p>
        </p:txBody>
      </p:sp>
    </p:spTree>
    <p:extLst>
      <p:ext uri="{BB962C8B-B14F-4D97-AF65-F5344CB8AC3E}">
        <p14:creationId xmlns:p14="http://schemas.microsoft.com/office/powerpoint/2010/main" val="1129832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Funded by private, charitable donations, Scholarship Granting Organizations provide scholarships to income eligible students to offset tuition costs at partnering schools. SGOs are part of the School Scholarship Tax Credit Program.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Scholarship Granting Organization of Northeast Indiana (SGONEI) was founded in 2011. Our 43 Catholic schools in the Diocese of Fort Wayne-South Bend partner with the Institute for Quality Education as the Scholarship Granting Organization of Northeast Indiana.</a:t>
            </a:r>
          </a:p>
        </p:txBody>
      </p:sp>
      <p:sp>
        <p:nvSpPr>
          <p:cNvPr id="4" name="Slide Number Placeholder 3"/>
          <p:cNvSpPr>
            <a:spLocks noGrp="1"/>
          </p:cNvSpPr>
          <p:nvPr>
            <p:ph type="sldNum" sz="quarter" idx="5"/>
          </p:nvPr>
        </p:nvSpPr>
        <p:spPr/>
        <p:txBody>
          <a:bodyPr/>
          <a:lstStyle/>
          <a:p>
            <a:fld id="{30ACE996-D9B7-5645-8D49-CC2EDC6AE3E5}" type="slidenum">
              <a:rPr lang="en-US" smtClean="0"/>
              <a:t>11</a:t>
            </a:fld>
            <a:endParaRPr lang="en-US"/>
          </a:p>
        </p:txBody>
      </p:sp>
    </p:spTree>
    <p:extLst>
      <p:ext uri="{BB962C8B-B14F-4D97-AF65-F5344CB8AC3E}">
        <p14:creationId xmlns:p14="http://schemas.microsoft.com/office/powerpoint/2010/main" val="3444160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Funded by private, charitable donations, Scholarship Granting Organizations provide scholarships to income eligible students to offset tuition costs at partnering schools. SGOs are part of the School Scholarship Tax Credit Program.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Scholarship Granting Organization of Northeast Indiana (SGONEI) was founded in 2011. Our 43 Catholic schools in the Diocese of Fort Wayne-South Bend partner with the Institute for Quality Education as the Scholarship Granting Organization of Northeast Indiana.</a:t>
            </a:r>
          </a:p>
        </p:txBody>
      </p:sp>
      <p:sp>
        <p:nvSpPr>
          <p:cNvPr id="4" name="Slide Number Placeholder 3"/>
          <p:cNvSpPr>
            <a:spLocks noGrp="1"/>
          </p:cNvSpPr>
          <p:nvPr>
            <p:ph type="sldNum" sz="quarter" idx="5"/>
          </p:nvPr>
        </p:nvSpPr>
        <p:spPr/>
        <p:txBody>
          <a:bodyPr/>
          <a:lstStyle/>
          <a:p>
            <a:fld id="{30ACE996-D9B7-5645-8D49-CC2EDC6AE3E5}" type="slidenum">
              <a:rPr lang="en-US" smtClean="0"/>
              <a:t>12</a:t>
            </a:fld>
            <a:endParaRPr lang="en-US"/>
          </a:p>
        </p:txBody>
      </p:sp>
    </p:spTree>
    <p:extLst>
      <p:ext uri="{BB962C8B-B14F-4D97-AF65-F5344CB8AC3E}">
        <p14:creationId xmlns:p14="http://schemas.microsoft.com/office/powerpoint/2010/main" val="787176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7801E-8DE4-C348-8C0B-367481BD34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78267B-1232-C246-A339-D1429B86DC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DDA0A3-93DB-AF42-9D20-6D8C6A8E8649}"/>
              </a:ext>
            </a:extLst>
          </p:cNvPr>
          <p:cNvSpPr>
            <a:spLocks noGrp="1"/>
          </p:cNvSpPr>
          <p:nvPr>
            <p:ph type="dt" sz="half" idx="10"/>
          </p:nvPr>
        </p:nvSpPr>
        <p:spPr/>
        <p:txBody>
          <a:bodyPr/>
          <a:lstStyle/>
          <a:p>
            <a:fld id="{4C5DB0DF-B714-A24D-AD56-F2F21771CCDE}" type="datetimeFigureOut">
              <a:rPr lang="en-US" smtClean="0"/>
              <a:t>2/22/23</a:t>
            </a:fld>
            <a:endParaRPr lang="en-US"/>
          </a:p>
        </p:txBody>
      </p:sp>
      <p:sp>
        <p:nvSpPr>
          <p:cNvPr id="5" name="Footer Placeholder 4">
            <a:extLst>
              <a:ext uri="{FF2B5EF4-FFF2-40B4-BE49-F238E27FC236}">
                <a16:creationId xmlns:a16="http://schemas.microsoft.com/office/drawing/2014/main" id="{14534AFE-0600-D940-94CA-83B7CBD91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E3B72E-5F58-1A49-ACD9-93BF6AC7BBB0}"/>
              </a:ext>
            </a:extLst>
          </p:cNvPr>
          <p:cNvSpPr>
            <a:spLocks noGrp="1"/>
          </p:cNvSpPr>
          <p:nvPr>
            <p:ph type="sldNum" sz="quarter" idx="12"/>
          </p:nvPr>
        </p:nvSpPr>
        <p:spPr/>
        <p:txBody>
          <a:bodyPr/>
          <a:lstStyle/>
          <a:p>
            <a:fld id="{80E98D31-CDAB-AC42-977B-882F24495888}" type="slidenum">
              <a:rPr lang="en-US" smtClean="0"/>
              <a:t>‹#›</a:t>
            </a:fld>
            <a:endParaRPr lang="en-US"/>
          </a:p>
        </p:txBody>
      </p:sp>
    </p:spTree>
    <p:extLst>
      <p:ext uri="{BB962C8B-B14F-4D97-AF65-F5344CB8AC3E}">
        <p14:creationId xmlns:p14="http://schemas.microsoft.com/office/powerpoint/2010/main" val="308599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D610B-69D7-A848-BD9D-06F331C1CD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3A8259-D5F7-E94A-89FD-3B3BC3EB2B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0324F8-9EE3-A645-8CA2-6E7788822EB8}"/>
              </a:ext>
            </a:extLst>
          </p:cNvPr>
          <p:cNvSpPr>
            <a:spLocks noGrp="1"/>
          </p:cNvSpPr>
          <p:nvPr>
            <p:ph type="dt" sz="half" idx="10"/>
          </p:nvPr>
        </p:nvSpPr>
        <p:spPr/>
        <p:txBody>
          <a:bodyPr/>
          <a:lstStyle/>
          <a:p>
            <a:fld id="{4C5DB0DF-B714-A24D-AD56-F2F21771CCDE}" type="datetimeFigureOut">
              <a:rPr lang="en-US" smtClean="0"/>
              <a:t>2/22/23</a:t>
            </a:fld>
            <a:endParaRPr lang="en-US"/>
          </a:p>
        </p:txBody>
      </p:sp>
      <p:sp>
        <p:nvSpPr>
          <p:cNvPr id="5" name="Footer Placeholder 4">
            <a:extLst>
              <a:ext uri="{FF2B5EF4-FFF2-40B4-BE49-F238E27FC236}">
                <a16:creationId xmlns:a16="http://schemas.microsoft.com/office/drawing/2014/main" id="{C9C063B6-8546-BC4A-BE94-BA53A6AB42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FC37B6-299F-0743-937F-63CA43DFD76A}"/>
              </a:ext>
            </a:extLst>
          </p:cNvPr>
          <p:cNvSpPr>
            <a:spLocks noGrp="1"/>
          </p:cNvSpPr>
          <p:nvPr>
            <p:ph type="sldNum" sz="quarter" idx="12"/>
          </p:nvPr>
        </p:nvSpPr>
        <p:spPr/>
        <p:txBody>
          <a:bodyPr/>
          <a:lstStyle/>
          <a:p>
            <a:fld id="{80E98D31-CDAB-AC42-977B-882F24495888}" type="slidenum">
              <a:rPr lang="en-US" smtClean="0"/>
              <a:t>‹#›</a:t>
            </a:fld>
            <a:endParaRPr lang="en-US"/>
          </a:p>
        </p:txBody>
      </p:sp>
    </p:spTree>
    <p:extLst>
      <p:ext uri="{BB962C8B-B14F-4D97-AF65-F5344CB8AC3E}">
        <p14:creationId xmlns:p14="http://schemas.microsoft.com/office/powerpoint/2010/main" val="2104323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4F30EC-DE02-EC41-9736-A882474BDF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68A06A-5A15-454A-80E9-C0DB6F1EF3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044F4D-CD82-1145-9C2A-FE30C877F3CD}"/>
              </a:ext>
            </a:extLst>
          </p:cNvPr>
          <p:cNvSpPr>
            <a:spLocks noGrp="1"/>
          </p:cNvSpPr>
          <p:nvPr>
            <p:ph type="dt" sz="half" idx="10"/>
          </p:nvPr>
        </p:nvSpPr>
        <p:spPr/>
        <p:txBody>
          <a:bodyPr/>
          <a:lstStyle/>
          <a:p>
            <a:fld id="{4C5DB0DF-B714-A24D-AD56-F2F21771CCDE}" type="datetimeFigureOut">
              <a:rPr lang="en-US" smtClean="0"/>
              <a:t>2/22/23</a:t>
            </a:fld>
            <a:endParaRPr lang="en-US"/>
          </a:p>
        </p:txBody>
      </p:sp>
      <p:sp>
        <p:nvSpPr>
          <p:cNvPr id="5" name="Footer Placeholder 4">
            <a:extLst>
              <a:ext uri="{FF2B5EF4-FFF2-40B4-BE49-F238E27FC236}">
                <a16:creationId xmlns:a16="http://schemas.microsoft.com/office/drawing/2014/main" id="{65074321-02A6-5848-A47F-86FA9C8D2E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CFC165-847F-7D45-ABCF-7417B481619D}"/>
              </a:ext>
            </a:extLst>
          </p:cNvPr>
          <p:cNvSpPr>
            <a:spLocks noGrp="1"/>
          </p:cNvSpPr>
          <p:nvPr>
            <p:ph type="sldNum" sz="quarter" idx="12"/>
          </p:nvPr>
        </p:nvSpPr>
        <p:spPr/>
        <p:txBody>
          <a:bodyPr/>
          <a:lstStyle/>
          <a:p>
            <a:fld id="{80E98D31-CDAB-AC42-977B-882F24495888}" type="slidenum">
              <a:rPr lang="en-US" smtClean="0"/>
              <a:t>‹#›</a:t>
            </a:fld>
            <a:endParaRPr lang="en-US"/>
          </a:p>
        </p:txBody>
      </p:sp>
    </p:spTree>
    <p:extLst>
      <p:ext uri="{BB962C8B-B14F-4D97-AF65-F5344CB8AC3E}">
        <p14:creationId xmlns:p14="http://schemas.microsoft.com/office/powerpoint/2010/main" val="211224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178E1-95C4-5940-824E-108992B574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98B715-9462-EC40-A85E-273CFA0877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455210-C812-5D48-AA09-82397482D3C5}"/>
              </a:ext>
            </a:extLst>
          </p:cNvPr>
          <p:cNvSpPr>
            <a:spLocks noGrp="1"/>
          </p:cNvSpPr>
          <p:nvPr>
            <p:ph type="dt" sz="half" idx="10"/>
          </p:nvPr>
        </p:nvSpPr>
        <p:spPr/>
        <p:txBody>
          <a:bodyPr/>
          <a:lstStyle/>
          <a:p>
            <a:fld id="{4C5DB0DF-B714-A24D-AD56-F2F21771CCDE}" type="datetimeFigureOut">
              <a:rPr lang="en-US" smtClean="0"/>
              <a:t>2/22/23</a:t>
            </a:fld>
            <a:endParaRPr lang="en-US"/>
          </a:p>
        </p:txBody>
      </p:sp>
      <p:sp>
        <p:nvSpPr>
          <p:cNvPr id="5" name="Footer Placeholder 4">
            <a:extLst>
              <a:ext uri="{FF2B5EF4-FFF2-40B4-BE49-F238E27FC236}">
                <a16:creationId xmlns:a16="http://schemas.microsoft.com/office/drawing/2014/main" id="{BBA8AF44-E2FD-3345-B7CF-C39C5E6201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330972-5E71-1A43-B202-3633D2E75197}"/>
              </a:ext>
            </a:extLst>
          </p:cNvPr>
          <p:cNvSpPr>
            <a:spLocks noGrp="1"/>
          </p:cNvSpPr>
          <p:nvPr>
            <p:ph type="sldNum" sz="quarter" idx="12"/>
          </p:nvPr>
        </p:nvSpPr>
        <p:spPr/>
        <p:txBody>
          <a:bodyPr/>
          <a:lstStyle/>
          <a:p>
            <a:fld id="{80E98D31-CDAB-AC42-977B-882F24495888}" type="slidenum">
              <a:rPr lang="en-US" smtClean="0"/>
              <a:t>‹#›</a:t>
            </a:fld>
            <a:endParaRPr lang="en-US"/>
          </a:p>
        </p:txBody>
      </p:sp>
    </p:spTree>
    <p:extLst>
      <p:ext uri="{BB962C8B-B14F-4D97-AF65-F5344CB8AC3E}">
        <p14:creationId xmlns:p14="http://schemas.microsoft.com/office/powerpoint/2010/main" val="880296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112A4-AFCB-3347-B416-AA49945FD2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2ABF8-EB14-4C44-80C1-C6E306837C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81F9CE-70E6-7E46-8F91-33CF018D64E6}"/>
              </a:ext>
            </a:extLst>
          </p:cNvPr>
          <p:cNvSpPr>
            <a:spLocks noGrp="1"/>
          </p:cNvSpPr>
          <p:nvPr>
            <p:ph type="dt" sz="half" idx="10"/>
          </p:nvPr>
        </p:nvSpPr>
        <p:spPr/>
        <p:txBody>
          <a:bodyPr/>
          <a:lstStyle/>
          <a:p>
            <a:fld id="{4C5DB0DF-B714-A24D-AD56-F2F21771CCDE}" type="datetimeFigureOut">
              <a:rPr lang="en-US" smtClean="0"/>
              <a:t>2/22/23</a:t>
            </a:fld>
            <a:endParaRPr lang="en-US"/>
          </a:p>
        </p:txBody>
      </p:sp>
      <p:sp>
        <p:nvSpPr>
          <p:cNvPr id="5" name="Footer Placeholder 4">
            <a:extLst>
              <a:ext uri="{FF2B5EF4-FFF2-40B4-BE49-F238E27FC236}">
                <a16:creationId xmlns:a16="http://schemas.microsoft.com/office/drawing/2014/main" id="{FB4FCACF-DE59-B64B-BBC6-780BCCE0DE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99D74-E0B7-744D-A8AC-D1D54F769CDB}"/>
              </a:ext>
            </a:extLst>
          </p:cNvPr>
          <p:cNvSpPr>
            <a:spLocks noGrp="1"/>
          </p:cNvSpPr>
          <p:nvPr>
            <p:ph type="sldNum" sz="quarter" idx="12"/>
          </p:nvPr>
        </p:nvSpPr>
        <p:spPr/>
        <p:txBody>
          <a:bodyPr/>
          <a:lstStyle/>
          <a:p>
            <a:fld id="{80E98D31-CDAB-AC42-977B-882F24495888}" type="slidenum">
              <a:rPr lang="en-US" smtClean="0"/>
              <a:t>‹#›</a:t>
            </a:fld>
            <a:endParaRPr lang="en-US"/>
          </a:p>
        </p:txBody>
      </p:sp>
    </p:spTree>
    <p:extLst>
      <p:ext uri="{BB962C8B-B14F-4D97-AF65-F5344CB8AC3E}">
        <p14:creationId xmlns:p14="http://schemas.microsoft.com/office/powerpoint/2010/main" val="821345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E1DA9-46E8-8F4A-A92B-6198923920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CE7AE9-7BE0-004F-B102-736A866C85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5A5B31-C294-8943-A1BC-B1554884A4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0FDEA3-0725-0A47-B57F-F1D7D07F3F69}"/>
              </a:ext>
            </a:extLst>
          </p:cNvPr>
          <p:cNvSpPr>
            <a:spLocks noGrp="1"/>
          </p:cNvSpPr>
          <p:nvPr>
            <p:ph type="dt" sz="half" idx="10"/>
          </p:nvPr>
        </p:nvSpPr>
        <p:spPr/>
        <p:txBody>
          <a:bodyPr/>
          <a:lstStyle/>
          <a:p>
            <a:fld id="{4C5DB0DF-B714-A24D-AD56-F2F21771CCDE}" type="datetimeFigureOut">
              <a:rPr lang="en-US" smtClean="0"/>
              <a:t>2/22/23</a:t>
            </a:fld>
            <a:endParaRPr lang="en-US"/>
          </a:p>
        </p:txBody>
      </p:sp>
      <p:sp>
        <p:nvSpPr>
          <p:cNvPr id="6" name="Footer Placeholder 5">
            <a:extLst>
              <a:ext uri="{FF2B5EF4-FFF2-40B4-BE49-F238E27FC236}">
                <a16:creationId xmlns:a16="http://schemas.microsoft.com/office/drawing/2014/main" id="{AE7BB368-2F42-F448-A542-5979D3578C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1F9633-2E9B-5545-908A-2572197A779E}"/>
              </a:ext>
            </a:extLst>
          </p:cNvPr>
          <p:cNvSpPr>
            <a:spLocks noGrp="1"/>
          </p:cNvSpPr>
          <p:nvPr>
            <p:ph type="sldNum" sz="quarter" idx="12"/>
          </p:nvPr>
        </p:nvSpPr>
        <p:spPr/>
        <p:txBody>
          <a:bodyPr/>
          <a:lstStyle/>
          <a:p>
            <a:fld id="{80E98D31-CDAB-AC42-977B-882F24495888}" type="slidenum">
              <a:rPr lang="en-US" smtClean="0"/>
              <a:t>‹#›</a:t>
            </a:fld>
            <a:endParaRPr lang="en-US"/>
          </a:p>
        </p:txBody>
      </p:sp>
    </p:spTree>
    <p:extLst>
      <p:ext uri="{BB962C8B-B14F-4D97-AF65-F5344CB8AC3E}">
        <p14:creationId xmlns:p14="http://schemas.microsoft.com/office/powerpoint/2010/main" val="2765312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DCEEB-A677-F64A-A5C6-38CE49D339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5C185B-9136-7546-8B3D-C330DBA97E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0CFFA2-5BAD-D843-B031-5521599196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FAE3CC-ACDB-114E-854A-56431517A9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73FB32-95A3-294A-AF5C-0A94185004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EB71C3-95A6-E347-8AD2-492A8EEC8F1B}"/>
              </a:ext>
            </a:extLst>
          </p:cNvPr>
          <p:cNvSpPr>
            <a:spLocks noGrp="1"/>
          </p:cNvSpPr>
          <p:nvPr>
            <p:ph type="dt" sz="half" idx="10"/>
          </p:nvPr>
        </p:nvSpPr>
        <p:spPr/>
        <p:txBody>
          <a:bodyPr/>
          <a:lstStyle/>
          <a:p>
            <a:fld id="{4C5DB0DF-B714-A24D-AD56-F2F21771CCDE}" type="datetimeFigureOut">
              <a:rPr lang="en-US" smtClean="0"/>
              <a:t>2/22/23</a:t>
            </a:fld>
            <a:endParaRPr lang="en-US"/>
          </a:p>
        </p:txBody>
      </p:sp>
      <p:sp>
        <p:nvSpPr>
          <p:cNvPr id="8" name="Footer Placeholder 7">
            <a:extLst>
              <a:ext uri="{FF2B5EF4-FFF2-40B4-BE49-F238E27FC236}">
                <a16:creationId xmlns:a16="http://schemas.microsoft.com/office/drawing/2014/main" id="{BF78E0F1-6432-F642-B764-E0C5B60654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1A5995-E7A9-4047-B76D-4ABBACD7CEA7}"/>
              </a:ext>
            </a:extLst>
          </p:cNvPr>
          <p:cNvSpPr>
            <a:spLocks noGrp="1"/>
          </p:cNvSpPr>
          <p:nvPr>
            <p:ph type="sldNum" sz="quarter" idx="12"/>
          </p:nvPr>
        </p:nvSpPr>
        <p:spPr/>
        <p:txBody>
          <a:bodyPr/>
          <a:lstStyle/>
          <a:p>
            <a:fld id="{80E98D31-CDAB-AC42-977B-882F24495888}" type="slidenum">
              <a:rPr lang="en-US" smtClean="0"/>
              <a:t>‹#›</a:t>
            </a:fld>
            <a:endParaRPr lang="en-US"/>
          </a:p>
        </p:txBody>
      </p:sp>
    </p:spTree>
    <p:extLst>
      <p:ext uri="{BB962C8B-B14F-4D97-AF65-F5344CB8AC3E}">
        <p14:creationId xmlns:p14="http://schemas.microsoft.com/office/powerpoint/2010/main" val="536185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CF04E-48C1-114D-A2C8-6535AAEE39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C983DF-6764-054B-92F2-78E4C63EB40A}"/>
              </a:ext>
            </a:extLst>
          </p:cNvPr>
          <p:cNvSpPr>
            <a:spLocks noGrp="1"/>
          </p:cNvSpPr>
          <p:nvPr>
            <p:ph type="dt" sz="half" idx="10"/>
          </p:nvPr>
        </p:nvSpPr>
        <p:spPr/>
        <p:txBody>
          <a:bodyPr/>
          <a:lstStyle/>
          <a:p>
            <a:fld id="{4C5DB0DF-B714-A24D-AD56-F2F21771CCDE}" type="datetimeFigureOut">
              <a:rPr lang="en-US" smtClean="0"/>
              <a:t>2/22/23</a:t>
            </a:fld>
            <a:endParaRPr lang="en-US"/>
          </a:p>
        </p:txBody>
      </p:sp>
      <p:sp>
        <p:nvSpPr>
          <p:cNvPr id="4" name="Footer Placeholder 3">
            <a:extLst>
              <a:ext uri="{FF2B5EF4-FFF2-40B4-BE49-F238E27FC236}">
                <a16:creationId xmlns:a16="http://schemas.microsoft.com/office/drawing/2014/main" id="{30E68AFA-CC83-0846-AA9A-C86D7419BC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A86BAA-BE33-694F-8E73-E63FE902DBC4}"/>
              </a:ext>
            </a:extLst>
          </p:cNvPr>
          <p:cNvSpPr>
            <a:spLocks noGrp="1"/>
          </p:cNvSpPr>
          <p:nvPr>
            <p:ph type="sldNum" sz="quarter" idx="12"/>
          </p:nvPr>
        </p:nvSpPr>
        <p:spPr/>
        <p:txBody>
          <a:bodyPr/>
          <a:lstStyle/>
          <a:p>
            <a:fld id="{80E98D31-CDAB-AC42-977B-882F24495888}" type="slidenum">
              <a:rPr lang="en-US" smtClean="0"/>
              <a:t>‹#›</a:t>
            </a:fld>
            <a:endParaRPr lang="en-US"/>
          </a:p>
        </p:txBody>
      </p:sp>
    </p:spTree>
    <p:extLst>
      <p:ext uri="{BB962C8B-B14F-4D97-AF65-F5344CB8AC3E}">
        <p14:creationId xmlns:p14="http://schemas.microsoft.com/office/powerpoint/2010/main" val="1115389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DA6173-F746-8F45-92D3-2CE6D6690D65}"/>
              </a:ext>
            </a:extLst>
          </p:cNvPr>
          <p:cNvSpPr>
            <a:spLocks noGrp="1"/>
          </p:cNvSpPr>
          <p:nvPr>
            <p:ph type="dt" sz="half" idx="10"/>
          </p:nvPr>
        </p:nvSpPr>
        <p:spPr/>
        <p:txBody>
          <a:bodyPr/>
          <a:lstStyle/>
          <a:p>
            <a:fld id="{4C5DB0DF-B714-A24D-AD56-F2F21771CCDE}" type="datetimeFigureOut">
              <a:rPr lang="en-US" smtClean="0"/>
              <a:t>2/22/23</a:t>
            </a:fld>
            <a:endParaRPr lang="en-US"/>
          </a:p>
        </p:txBody>
      </p:sp>
      <p:sp>
        <p:nvSpPr>
          <p:cNvPr id="3" name="Footer Placeholder 2">
            <a:extLst>
              <a:ext uri="{FF2B5EF4-FFF2-40B4-BE49-F238E27FC236}">
                <a16:creationId xmlns:a16="http://schemas.microsoft.com/office/drawing/2014/main" id="{15C1D540-F451-9945-89E1-0638C18A83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B968EE-4D71-A94C-9F7B-B80AA50D86B1}"/>
              </a:ext>
            </a:extLst>
          </p:cNvPr>
          <p:cNvSpPr>
            <a:spLocks noGrp="1"/>
          </p:cNvSpPr>
          <p:nvPr>
            <p:ph type="sldNum" sz="quarter" idx="12"/>
          </p:nvPr>
        </p:nvSpPr>
        <p:spPr/>
        <p:txBody>
          <a:bodyPr/>
          <a:lstStyle/>
          <a:p>
            <a:fld id="{80E98D31-CDAB-AC42-977B-882F24495888}" type="slidenum">
              <a:rPr lang="en-US" smtClean="0"/>
              <a:t>‹#›</a:t>
            </a:fld>
            <a:endParaRPr lang="en-US"/>
          </a:p>
        </p:txBody>
      </p:sp>
    </p:spTree>
    <p:extLst>
      <p:ext uri="{BB962C8B-B14F-4D97-AF65-F5344CB8AC3E}">
        <p14:creationId xmlns:p14="http://schemas.microsoft.com/office/powerpoint/2010/main" val="524148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EC854-7B2F-0E46-9BE3-D105E4830E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B04B2F-D40A-3246-A0FC-7377F819E3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2D61D2-D26E-7848-9B1C-A907E52AC2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47841A-5881-4846-BEFF-FAD540828CE6}"/>
              </a:ext>
            </a:extLst>
          </p:cNvPr>
          <p:cNvSpPr>
            <a:spLocks noGrp="1"/>
          </p:cNvSpPr>
          <p:nvPr>
            <p:ph type="dt" sz="half" idx="10"/>
          </p:nvPr>
        </p:nvSpPr>
        <p:spPr/>
        <p:txBody>
          <a:bodyPr/>
          <a:lstStyle/>
          <a:p>
            <a:fld id="{4C5DB0DF-B714-A24D-AD56-F2F21771CCDE}" type="datetimeFigureOut">
              <a:rPr lang="en-US" smtClean="0"/>
              <a:t>2/22/23</a:t>
            </a:fld>
            <a:endParaRPr lang="en-US"/>
          </a:p>
        </p:txBody>
      </p:sp>
      <p:sp>
        <p:nvSpPr>
          <p:cNvPr id="6" name="Footer Placeholder 5">
            <a:extLst>
              <a:ext uri="{FF2B5EF4-FFF2-40B4-BE49-F238E27FC236}">
                <a16:creationId xmlns:a16="http://schemas.microsoft.com/office/drawing/2014/main" id="{01D1A594-2F30-104A-947D-1471C2FAA7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D8C86F-D9EA-EA43-BD28-6F7031CB9F13}"/>
              </a:ext>
            </a:extLst>
          </p:cNvPr>
          <p:cNvSpPr>
            <a:spLocks noGrp="1"/>
          </p:cNvSpPr>
          <p:nvPr>
            <p:ph type="sldNum" sz="quarter" idx="12"/>
          </p:nvPr>
        </p:nvSpPr>
        <p:spPr/>
        <p:txBody>
          <a:bodyPr/>
          <a:lstStyle/>
          <a:p>
            <a:fld id="{80E98D31-CDAB-AC42-977B-882F24495888}" type="slidenum">
              <a:rPr lang="en-US" smtClean="0"/>
              <a:t>‹#›</a:t>
            </a:fld>
            <a:endParaRPr lang="en-US"/>
          </a:p>
        </p:txBody>
      </p:sp>
    </p:spTree>
    <p:extLst>
      <p:ext uri="{BB962C8B-B14F-4D97-AF65-F5344CB8AC3E}">
        <p14:creationId xmlns:p14="http://schemas.microsoft.com/office/powerpoint/2010/main" val="3997832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841-C739-E648-983D-1FA5BB265A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C981E4-C60D-9E41-8F6D-57FD4E79EF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D0787A-A75B-9141-A36E-92F42E3BAA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3A75CD-BACD-8447-911F-602395D128E2}"/>
              </a:ext>
            </a:extLst>
          </p:cNvPr>
          <p:cNvSpPr>
            <a:spLocks noGrp="1"/>
          </p:cNvSpPr>
          <p:nvPr>
            <p:ph type="dt" sz="half" idx="10"/>
          </p:nvPr>
        </p:nvSpPr>
        <p:spPr/>
        <p:txBody>
          <a:bodyPr/>
          <a:lstStyle/>
          <a:p>
            <a:fld id="{4C5DB0DF-B714-A24D-AD56-F2F21771CCDE}" type="datetimeFigureOut">
              <a:rPr lang="en-US" smtClean="0"/>
              <a:t>2/22/23</a:t>
            </a:fld>
            <a:endParaRPr lang="en-US"/>
          </a:p>
        </p:txBody>
      </p:sp>
      <p:sp>
        <p:nvSpPr>
          <p:cNvPr id="6" name="Footer Placeholder 5">
            <a:extLst>
              <a:ext uri="{FF2B5EF4-FFF2-40B4-BE49-F238E27FC236}">
                <a16:creationId xmlns:a16="http://schemas.microsoft.com/office/drawing/2014/main" id="{57C704BA-8245-9F4F-8D4A-EA56C28D52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06F41C-E9FC-A246-9C42-FD63334A9538}"/>
              </a:ext>
            </a:extLst>
          </p:cNvPr>
          <p:cNvSpPr>
            <a:spLocks noGrp="1"/>
          </p:cNvSpPr>
          <p:nvPr>
            <p:ph type="sldNum" sz="quarter" idx="12"/>
          </p:nvPr>
        </p:nvSpPr>
        <p:spPr/>
        <p:txBody>
          <a:bodyPr/>
          <a:lstStyle/>
          <a:p>
            <a:fld id="{80E98D31-CDAB-AC42-977B-882F24495888}" type="slidenum">
              <a:rPr lang="en-US" smtClean="0"/>
              <a:t>‹#›</a:t>
            </a:fld>
            <a:endParaRPr lang="en-US"/>
          </a:p>
        </p:txBody>
      </p:sp>
    </p:spTree>
    <p:extLst>
      <p:ext uri="{BB962C8B-B14F-4D97-AF65-F5344CB8AC3E}">
        <p14:creationId xmlns:p14="http://schemas.microsoft.com/office/powerpoint/2010/main" val="2714960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5E7C0D-2EF7-DC44-AA20-A45813E131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5BB1F64-B276-E34C-802E-08670FD050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AE0C31-E784-874A-9D4A-8ADBEF5AF4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5DB0DF-B714-A24D-AD56-F2F21771CCDE}" type="datetimeFigureOut">
              <a:rPr lang="en-US" smtClean="0"/>
              <a:t>2/22/23</a:t>
            </a:fld>
            <a:endParaRPr lang="en-US"/>
          </a:p>
        </p:txBody>
      </p:sp>
      <p:sp>
        <p:nvSpPr>
          <p:cNvPr id="5" name="Footer Placeholder 4">
            <a:extLst>
              <a:ext uri="{FF2B5EF4-FFF2-40B4-BE49-F238E27FC236}">
                <a16:creationId xmlns:a16="http://schemas.microsoft.com/office/drawing/2014/main" id="{484311FE-08C8-3548-B324-E86B7E0B18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38CC39B-3BF0-F148-BD36-CFFEA727FB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E98D31-CDAB-AC42-977B-882F24495888}" type="slidenum">
              <a:rPr lang="en-US" smtClean="0"/>
              <a:t>‹#›</a:t>
            </a:fld>
            <a:endParaRPr lang="en-US"/>
          </a:p>
        </p:txBody>
      </p:sp>
    </p:spTree>
    <p:extLst>
      <p:ext uri="{BB962C8B-B14F-4D97-AF65-F5344CB8AC3E}">
        <p14:creationId xmlns:p14="http://schemas.microsoft.com/office/powerpoint/2010/main" val="15538419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26.em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4.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7.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emf"/><Relationship Id="rId5" Type="http://schemas.openxmlformats.org/officeDocument/2006/relationships/image" Target="../media/image13.emf"/><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2.emf"/></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men standing next to a person in a white robe&#10;&#10;Description automatically generated with low confidence">
            <a:extLst>
              <a:ext uri="{FF2B5EF4-FFF2-40B4-BE49-F238E27FC236}">
                <a16:creationId xmlns:a16="http://schemas.microsoft.com/office/drawing/2014/main" id="{B8B827BE-D8FB-AB48-8E22-3A376EFF9712}"/>
              </a:ext>
            </a:extLst>
          </p:cNvPr>
          <p:cNvPicPr>
            <a:picLocks noChangeAspect="1"/>
          </p:cNvPicPr>
          <p:nvPr/>
        </p:nvPicPr>
        <p:blipFill rotWithShape="1">
          <a:blip r:embed="rId2"/>
          <a:srcRect b="30088"/>
          <a:stretch/>
        </p:blipFill>
        <p:spPr>
          <a:xfrm flipH="1">
            <a:off x="-1" y="1"/>
            <a:ext cx="12192000" cy="6857998"/>
          </a:xfrm>
          <a:prstGeom prst="rect">
            <a:avLst/>
          </a:prstGeom>
        </p:spPr>
      </p:pic>
      <p:sp>
        <p:nvSpPr>
          <p:cNvPr id="6" name="Rectangle 5">
            <a:extLst>
              <a:ext uri="{FF2B5EF4-FFF2-40B4-BE49-F238E27FC236}">
                <a16:creationId xmlns:a16="http://schemas.microsoft.com/office/drawing/2014/main" id="{9D33308C-F211-3747-BAC7-C49098ABE7B9}"/>
              </a:ext>
            </a:extLst>
          </p:cNvPr>
          <p:cNvSpPr/>
          <p:nvPr/>
        </p:nvSpPr>
        <p:spPr>
          <a:xfrm>
            <a:off x="624349" y="1"/>
            <a:ext cx="5471651" cy="382772"/>
          </a:xfrm>
          <a:prstGeom prst="rect">
            <a:avLst/>
          </a:prstGeom>
          <a:solidFill>
            <a:srgbClr val="BD99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highlight>
                <a:srgbClr val="BD9900"/>
              </a:highlight>
            </a:endParaRPr>
          </a:p>
        </p:txBody>
      </p:sp>
      <p:sp>
        <p:nvSpPr>
          <p:cNvPr id="10" name="Rectangle 9">
            <a:extLst>
              <a:ext uri="{FF2B5EF4-FFF2-40B4-BE49-F238E27FC236}">
                <a16:creationId xmlns:a16="http://schemas.microsoft.com/office/drawing/2014/main" id="{0008100E-8C10-6941-9AEA-512106DF5B03}"/>
              </a:ext>
            </a:extLst>
          </p:cNvPr>
          <p:cNvSpPr/>
          <p:nvPr/>
        </p:nvSpPr>
        <p:spPr>
          <a:xfrm>
            <a:off x="624348" y="4635795"/>
            <a:ext cx="5471651" cy="2222205"/>
          </a:xfrm>
          <a:prstGeom prst="rect">
            <a:avLst/>
          </a:prstGeom>
          <a:solidFill>
            <a:srgbClr val="BD99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BD9900"/>
              </a:highlight>
            </a:endParaRPr>
          </a:p>
        </p:txBody>
      </p:sp>
      <p:sp>
        <p:nvSpPr>
          <p:cNvPr id="12" name="Pentagon 11">
            <a:extLst>
              <a:ext uri="{FF2B5EF4-FFF2-40B4-BE49-F238E27FC236}">
                <a16:creationId xmlns:a16="http://schemas.microsoft.com/office/drawing/2014/main" id="{A5BC57EB-097C-8F4A-AEA5-6CC11EFA7415}"/>
              </a:ext>
            </a:extLst>
          </p:cNvPr>
          <p:cNvSpPr/>
          <p:nvPr/>
        </p:nvSpPr>
        <p:spPr>
          <a:xfrm rot="5400000">
            <a:off x="10006900" y="323491"/>
            <a:ext cx="2122127" cy="1475150"/>
          </a:xfrm>
          <a:prstGeom prst="homePlate">
            <a:avLst/>
          </a:prstGeom>
          <a:solidFill>
            <a:srgbClr val="062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18098552-1A8C-254A-9C9B-937CDBCB1E77}"/>
              </a:ext>
            </a:extLst>
          </p:cNvPr>
          <p:cNvPicPr>
            <a:picLocks noChangeAspect="1"/>
          </p:cNvPicPr>
          <p:nvPr/>
        </p:nvPicPr>
        <p:blipFill>
          <a:blip r:embed="rId3"/>
          <a:stretch>
            <a:fillRect/>
          </a:stretch>
        </p:blipFill>
        <p:spPr>
          <a:xfrm>
            <a:off x="10526783" y="160592"/>
            <a:ext cx="1082359" cy="1504335"/>
          </a:xfrm>
          <a:prstGeom prst="rect">
            <a:avLst/>
          </a:prstGeom>
        </p:spPr>
      </p:pic>
      <p:sp>
        <p:nvSpPr>
          <p:cNvPr id="4" name="TextBox 3">
            <a:extLst>
              <a:ext uri="{FF2B5EF4-FFF2-40B4-BE49-F238E27FC236}">
                <a16:creationId xmlns:a16="http://schemas.microsoft.com/office/drawing/2014/main" id="{476DA463-7C4E-2848-9425-82CF8CB2E824}"/>
              </a:ext>
            </a:extLst>
          </p:cNvPr>
          <p:cNvSpPr txBox="1"/>
          <p:nvPr/>
        </p:nvSpPr>
        <p:spPr>
          <a:xfrm>
            <a:off x="850889" y="4912241"/>
            <a:ext cx="5018567" cy="1877437"/>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INDIANA</a:t>
            </a:r>
          </a:p>
          <a:p>
            <a:pPr algn="ctr"/>
            <a:r>
              <a:rPr lang="en-US" sz="8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CHOICE</a:t>
            </a:r>
          </a:p>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SCHOLARSHIP</a:t>
            </a:r>
          </a:p>
        </p:txBody>
      </p:sp>
      <p:cxnSp>
        <p:nvCxnSpPr>
          <p:cNvPr id="8" name="Straight Connector 7">
            <a:extLst>
              <a:ext uri="{FF2B5EF4-FFF2-40B4-BE49-F238E27FC236}">
                <a16:creationId xmlns:a16="http://schemas.microsoft.com/office/drawing/2014/main" id="{34C8C14C-48D2-5746-A4D8-6DCCA0FAA9D7}"/>
              </a:ext>
            </a:extLst>
          </p:cNvPr>
          <p:cNvCxnSpPr/>
          <p:nvPr/>
        </p:nvCxnSpPr>
        <p:spPr>
          <a:xfrm>
            <a:off x="4025900" y="5092700"/>
            <a:ext cx="11557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F587C1F-C83A-724C-ACFF-4AD49292DF4D}"/>
              </a:ext>
            </a:extLst>
          </p:cNvPr>
          <p:cNvCxnSpPr/>
          <p:nvPr/>
        </p:nvCxnSpPr>
        <p:spPr>
          <a:xfrm>
            <a:off x="1574800" y="5092700"/>
            <a:ext cx="11557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A8E680A-B80D-AE4E-90DC-A75D42677823}"/>
              </a:ext>
            </a:extLst>
          </p:cNvPr>
          <p:cNvCxnSpPr>
            <a:cxnSpLocks/>
          </p:cNvCxnSpPr>
          <p:nvPr/>
        </p:nvCxnSpPr>
        <p:spPr>
          <a:xfrm>
            <a:off x="1574800" y="6591300"/>
            <a:ext cx="92075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B6138E4-0C1D-9B40-BF7B-8918F9136188}"/>
              </a:ext>
            </a:extLst>
          </p:cNvPr>
          <p:cNvCxnSpPr>
            <a:cxnSpLocks/>
          </p:cNvCxnSpPr>
          <p:nvPr/>
        </p:nvCxnSpPr>
        <p:spPr>
          <a:xfrm>
            <a:off x="4260850" y="6578600"/>
            <a:ext cx="92075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4405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outdoor, tree, person, people&#10;&#10;Description automatically generated">
            <a:extLst>
              <a:ext uri="{FF2B5EF4-FFF2-40B4-BE49-F238E27FC236}">
                <a16:creationId xmlns:a16="http://schemas.microsoft.com/office/drawing/2014/main" id="{88B10936-8565-F948-B16D-01BEBCCE2B4E}"/>
              </a:ext>
            </a:extLst>
          </p:cNvPr>
          <p:cNvPicPr>
            <a:picLocks noChangeAspect="1"/>
          </p:cNvPicPr>
          <p:nvPr/>
        </p:nvPicPr>
        <p:blipFill rotWithShape="1">
          <a:blip r:embed="rId3"/>
          <a:srcRect t="10947" r="20265" b="21892"/>
          <a:stretch/>
        </p:blipFill>
        <p:spPr>
          <a:xfrm>
            <a:off x="0" y="0"/>
            <a:ext cx="12192000" cy="6857999"/>
          </a:xfrm>
          <a:prstGeom prst="rect">
            <a:avLst/>
          </a:prstGeom>
        </p:spPr>
      </p:pic>
      <p:sp>
        <p:nvSpPr>
          <p:cNvPr id="12" name="Pentagon 11">
            <a:extLst>
              <a:ext uri="{FF2B5EF4-FFF2-40B4-BE49-F238E27FC236}">
                <a16:creationId xmlns:a16="http://schemas.microsoft.com/office/drawing/2014/main" id="{A5BC57EB-097C-8F4A-AEA5-6CC11EFA7415}"/>
              </a:ext>
            </a:extLst>
          </p:cNvPr>
          <p:cNvSpPr/>
          <p:nvPr/>
        </p:nvSpPr>
        <p:spPr>
          <a:xfrm rot="5400000">
            <a:off x="10006900" y="323491"/>
            <a:ext cx="2122127" cy="1475150"/>
          </a:xfrm>
          <a:prstGeom prst="homePlate">
            <a:avLst/>
          </a:prstGeom>
          <a:solidFill>
            <a:srgbClr val="BD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8098552-1A8C-254A-9C9B-937CDBCB1E77}"/>
              </a:ext>
            </a:extLst>
          </p:cNvPr>
          <p:cNvPicPr>
            <a:picLocks noChangeAspect="1"/>
          </p:cNvPicPr>
          <p:nvPr/>
        </p:nvPicPr>
        <p:blipFill>
          <a:blip r:embed="rId4"/>
          <a:stretch>
            <a:fillRect/>
          </a:stretch>
        </p:blipFill>
        <p:spPr>
          <a:xfrm>
            <a:off x="10526783" y="160592"/>
            <a:ext cx="1082359" cy="1504335"/>
          </a:xfrm>
          <a:prstGeom prst="rect">
            <a:avLst/>
          </a:prstGeom>
        </p:spPr>
      </p:pic>
      <p:cxnSp>
        <p:nvCxnSpPr>
          <p:cNvPr id="26" name="Straight Connector 25">
            <a:extLst>
              <a:ext uri="{FF2B5EF4-FFF2-40B4-BE49-F238E27FC236}">
                <a16:creationId xmlns:a16="http://schemas.microsoft.com/office/drawing/2014/main" id="{534102AD-4846-9342-98A7-2492AD063C33}"/>
              </a:ext>
            </a:extLst>
          </p:cNvPr>
          <p:cNvCxnSpPr/>
          <p:nvPr/>
        </p:nvCxnSpPr>
        <p:spPr>
          <a:xfrm>
            <a:off x="3886201" y="2563433"/>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C95B025-D776-3E4A-9FBC-29B19F46367B}"/>
              </a:ext>
            </a:extLst>
          </p:cNvPr>
          <p:cNvSpPr/>
          <p:nvPr/>
        </p:nvSpPr>
        <p:spPr>
          <a:xfrm>
            <a:off x="582858" y="0"/>
            <a:ext cx="3989142" cy="6858000"/>
          </a:xfrm>
          <a:prstGeom prst="rect">
            <a:avLst/>
          </a:prstGeom>
          <a:solidFill>
            <a:srgbClr val="0623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F40A013-149F-C44A-B14D-3CA9BF120C65}"/>
              </a:ext>
            </a:extLst>
          </p:cNvPr>
          <p:cNvSpPr txBox="1"/>
          <p:nvPr/>
        </p:nvSpPr>
        <p:spPr>
          <a:xfrm>
            <a:off x="675725" y="243511"/>
            <a:ext cx="3803405" cy="6370975"/>
          </a:xfrm>
          <a:prstGeom prst="rect">
            <a:avLst/>
          </a:prstGeom>
          <a:noFill/>
        </p:spPr>
        <p:txBody>
          <a:bodyPr wrap="square" rtlCol="0">
            <a:spAutoFit/>
          </a:bodyPr>
          <a:lstStyle/>
          <a:p>
            <a:pPr algn="ctr"/>
            <a:r>
              <a:rPr lang="en-US" sz="9600" b="1" dirty="0">
                <a:solidFill>
                  <a:srgbClr val="BD9900"/>
                </a:solidFill>
                <a:latin typeface="Open Sans" panose="020B0606030504020204" pitchFamily="34" charset="0"/>
                <a:ea typeface="Open Sans" panose="020B0606030504020204" pitchFamily="34" charset="0"/>
                <a:cs typeface="Open Sans" panose="020B0606030504020204" pitchFamily="34" charset="0"/>
              </a:rPr>
              <a:t>Q.</a:t>
            </a:r>
          </a:p>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How is this different than Scholarship Granting Organization (SGO) scholarships?</a:t>
            </a:r>
          </a:p>
          <a:p>
            <a:pPr algn="ct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 Choice Scholarships:</a:t>
            </a:r>
          </a:p>
          <a:p>
            <a:pPr algn="ct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Publicly funded</a:t>
            </a:r>
          </a:p>
          <a:p>
            <a:pPr algn="ct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Eligibility Track Requirements</a:t>
            </a:r>
          </a:p>
          <a:p>
            <a:pPr algn="ct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SGO Scholarships</a:t>
            </a:r>
          </a:p>
          <a:p>
            <a:pPr algn="ct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Private Donor funded</a:t>
            </a:r>
          </a:p>
          <a:p>
            <a:pPr algn="ct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No track requirements</a:t>
            </a:r>
          </a:p>
        </p:txBody>
      </p:sp>
      <p:cxnSp>
        <p:nvCxnSpPr>
          <p:cNvPr id="23" name="Straight Connector 22">
            <a:extLst>
              <a:ext uri="{FF2B5EF4-FFF2-40B4-BE49-F238E27FC236}">
                <a16:creationId xmlns:a16="http://schemas.microsoft.com/office/drawing/2014/main" id="{4AD51BAF-15F1-2340-8082-12168C745E92}"/>
              </a:ext>
            </a:extLst>
          </p:cNvPr>
          <p:cNvCxnSpPr>
            <a:cxnSpLocks/>
          </p:cNvCxnSpPr>
          <p:nvPr/>
        </p:nvCxnSpPr>
        <p:spPr>
          <a:xfrm>
            <a:off x="1905483" y="4203504"/>
            <a:ext cx="1343891" cy="0"/>
          </a:xfrm>
          <a:prstGeom prst="line">
            <a:avLst/>
          </a:prstGeom>
          <a:ln w="38100">
            <a:solidFill>
              <a:srgbClr val="BD99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1CD05BC-72CE-BC4A-A122-21BA9F1E3003}"/>
              </a:ext>
            </a:extLst>
          </p:cNvPr>
          <p:cNvCxnSpPr>
            <a:cxnSpLocks/>
          </p:cNvCxnSpPr>
          <p:nvPr/>
        </p:nvCxnSpPr>
        <p:spPr>
          <a:xfrm>
            <a:off x="1905481" y="5871589"/>
            <a:ext cx="1343891" cy="0"/>
          </a:xfrm>
          <a:prstGeom prst="line">
            <a:avLst/>
          </a:prstGeom>
          <a:ln w="38100">
            <a:solidFill>
              <a:srgbClr val="BD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1806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standing outside a building&#10;&#10;Description automatically generated with low confidence">
            <a:extLst>
              <a:ext uri="{FF2B5EF4-FFF2-40B4-BE49-F238E27FC236}">
                <a16:creationId xmlns:a16="http://schemas.microsoft.com/office/drawing/2014/main" id="{E18DD47E-F62F-D64A-B9CF-8E507943C64B}"/>
              </a:ext>
            </a:extLst>
          </p:cNvPr>
          <p:cNvPicPr>
            <a:picLocks noChangeAspect="1"/>
          </p:cNvPicPr>
          <p:nvPr/>
        </p:nvPicPr>
        <p:blipFill rotWithShape="1">
          <a:blip r:embed="rId3"/>
          <a:srcRect t="7833" b="7833"/>
          <a:stretch/>
        </p:blipFill>
        <p:spPr>
          <a:xfrm flipH="1">
            <a:off x="0" y="0"/>
            <a:ext cx="12192001" cy="6858000"/>
          </a:xfrm>
          <a:prstGeom prst="rect">
            <a:avLst/>
          </a:prstGeom>
        </p:spPr>
      </p:pic>
      <p:sp>
        <p:nvSpPr>
          <p:cNvPr id="12" name="Pentagon 11">
            <a:extLst>
              <a:ext uri="{FF2B5EF4-FFF2-40B4-BE49-F238E27FC236}">
                <a16:creationId xmlns:a16="http://schemas.microsoft.com/office/drawing/2014/main" id="{A5BC57EB-097C-8F4A-AEA5-6CC11EFA7415}"/>
              </a:ext>
            </a:extLst>
          </p:cNvPr>
          <p:cNvSpPr/>
          <p:nvPr/>
        </p:nvSpPr>
        <p:spPr>
          <a:xfrm rot="5400000">
            <a:off x="10006900" y="323491"/>
            <a:ext cx="2122127" cy="1475150"/>
          </a:xfrm>
          <a:prstGeom prst="homePlate">
            <a:avLst/>
          </a:prstGeom>
          <a:solidFill>
            <a:srgbClr val="BD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8098552-1A8C-254A-9C9B-937CDBCB1E77}"/>
              </a:ext>
            </a:extLst>
          </p:cNvPr>
          <p:cNvPicPr>
            <a:picLocks noChangeAspect="1"/>
          </p:cNvPicPr>
          <p:nvPr/>
        </p:nvPicPr>
        <p:blipFill>
          <a:blip r:embed="rId4"/>
          <a:stretch>
            <a:fillRect/>
          </a:stretch>
        </p:blipFill>
        <p:spPr>
          <a:xfrm>
            <a:off x="10526783" y="160592"/>
            <a:ext cx="1082359" cy="1504335"/>
          </a:xfrm>
          <a:prstGeom prst="rect">
            <a:avLst/>
          </a:prstGeom>
        </p:spPr>
      </p:pic>
      <p:cxnSp>
        <p:nvCxnSpPr>
          <p:cNvPr id="26" name="Straight Connector 25">
            <a:extLst>
              <a:ext uri="{FF2B5EF4-FFF2-40B4-BE49-F238E27FC236}">
                <a16:creationId xmlns:a16="http://schemas.microsoft.com/office/drawing/2014/main" id="{534102AD-4846-9342-98A7-2492AD063C33}"/>
              </a:ext>
            </a:extLst>
          </p:cNvPr>
          <p:cNvCxnSpPr/>
          <p:nvPr/>
        </p:nvCxnSpPr>
        <p:spPr>
          <a:xfrm>
            <a:off x="3886201" y="2563433"/>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C95B025-D776-3E4A-9FBC-29B19F46367B}"/>
              </a:ext>
            </a:extLst>
          </p:cNvPr>
          <p:cNvSpPr/>
          <p:nvPr/>
        </p:nvSpPr>
        <p:spPr>
          <a:xfrm>
            <a:off x="582858" y="0"/>
            <a:ext cx="3989142" cy="6858000"/>
          </a:xfrm>
          <a:prstGeom prst="rect">
            <a:avLst/>
          </a:prstGeom>
          <a:solidFill>
            <a:srgbClr val="0623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F40A013-149F-C44A-B14D-3CA9BF120C65}"/>
              </a:ext>
            </a:extLst>
          </p:cNvPr>
          <p:cNvSpPr txBox="1"/>
          <p:nvPr/>
        </p:nvSpPr>
        <p:spPr>
          <a:xfrm>
            <a:off x="934090" y="705177"/>
            <a:ext cx="3337475" cy="5724644"/>
          </a:xfrm>
          <a:prstGeom prst="rect">
            <a:avLst/>
          </a:prstGeom>
          <a:noFill/>
        </p:spPr>
        <p:txBody>
          <a:bodyPr wrap="square" rtlCol="0">
            <a:spAutoFit/>
          </a:bodyPr>
          <a:lstStyle/>
          <a:p>
            <a:pPr algn="ctr"/>
            <a:r>
              <a:rPr lang="en-US" sz="9600" b="1" dirty="0">
                <a:solidFill>
                  <a:srgbClr val="BD9900"/>
                </a:solidFill>
                <a:latin typeface="Open Sans" panose="020B0606030504020204" pitchFamily="34" charset="0"/>
                <a:ea typeface="Open Sans" panose="020B0606030504020204" pitchFamily="34" charset="0"/>
                <a:cs typeface="Open Sans" panose="020B0606030504020204" pitchFamily="34" charset="0"/>
              </a:rPr>
              <a:t>Q.</a:t>
            </a:r>
          </a:p>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Can types of scholarships overlap?</a:t>
            </a:r>
          </a:p>
          <a:p>
            <a:pPr algn="ct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 YES!</a:t>
            </a:r>
          </a:p>
          <a:p>
            <a:pPr algn="ct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Some students may be eligible to receive both a Choice Scholarship and an SGO Scholarship in the same year. School-specific assistance may overlap.</a:t>
            </a:r>
          </a:p>
        </p:txBody>
      </p:sp>
      <p:cxnSp>
        <p:nvCxnSpPr>
          <p:cNvPr id="23" name="Straight Connector 22">
            <a:extLst>
              <a:ext uri="{FF2B5EF4-FFF2-40B4-BE49-F238E27FC236}">
                <a16:creationId xmlns:a16="http://schemas.microsoft.com/office/drawing/2014/main" id="{4AD51BAF-15F1-2340-8082-12168C745E92}"/>
              </a:ext>
            </a:extLst>
          </p:cNvPr>
          <p:cNvCxnSpPr>
            <a:cxnSpLocks/>
          </p:cNvCxnSpPr>
          <p:nvPr/>
        </p:nvCxnSpPr>
        <p:spPr>
          <a:xfrm>
            <a:off x="1958590" y="4453848"/>
            <a:ext cx="1343891" cy="0"/>
          </a:xfrm>
          <a:prstGeom prst="line">
            <a:avLst/>
          </a:prstGeom>
          <a:ln w="38100">
            <a:solidFill>
              <a:srgbClr val="BD99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32C72A2-BA97-7946-B5E8-1810E36EF433}"/>
              </a:ext>
            </a:extLst>
          </p:cNvPr>
          <p:cNvCxnSpPr>
            <a:cxnSpLocks/>
          </p:cNvCxnSpPr>
          <p:nvPr/>
        </p:nvCxnSpPr>
        <p:spPr>
          <a:xfrm>
            <a:off x="1958590" y="3608720"/>
            <a:ext cx="1343891" cy="0"/>
          </a:xfrm>
          <a:prstGeom prst="line">
            <a:avLst/>
          </a:prstGeom>
          <a:ln w="38100">
            <a:solidFill>
              <a:srgbClr val="BD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5928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classroom&#10;&#10;Description automatically generated with medium confidence">
            <a:extLst>
              <a:ext uri="{FF2B5EF4-FFF2-40B4-BE49-F238E27FC236}">
                <a16:creationId xmlns:a16="http://schemas.microsoft.com/office/drawing/2014/main" id="{2AFB9BA9-B41B-4C48-A10F-A9C70701CD68}"/>
              </a:ext>
            </a:extLst>
          </p:cNvPr>
          <p:cNvPicPr>
            <a:picLocks noChangeAspect="1"/>
          </p:cNvPicPr>
          <p:nvPr/>
        </p:nvPicPr>
        <p:blipFill rotWithShape="1">
          <a:blip r:embed="rId3"/>
          <a:srcRect l="31248"/>
          <a:stretch/>
        </p:blipFill>
        <p:spPr>
          <a:xfrm>
            <a:off x="0" y="-18369"/>
            <a:ext cx="12192000" cy="6894737"/>
          </a:xfrm>
          <a:prstGeom prst="rect">
            <a:avLst/>
          </a:prstGeom>
        </p:spPr>
      </p:pic>
      <p:sp>
        <p:nvSpPr>
          <p:cNvPr id="12" name="Pentagon 11">
            <a:extLst>
              <a:ext uri="{FF2B5EF4-FFF2-40B4-BE49-F238E27FC236}">
                <a16:creationId xmlns:a16="http://schemas.microsoft.com/office/drawing/2014/main" id="{A5BC57EB-097C-8F4A-AEA5-6CC11EFA7415}"/>
              </a:ext>
            </a:extLst>
          </p:cNvPr>
          <p:cNvSpPr/>
          <p:nvPr/>
        </p:nvSpPr>
        <p:spPr>
          <a:xfrm rot="5400000">
            <a:off x="10006900" y="323491"/>
            <a:ext cx="2122127" cy="1475150"/>
          </a:xfrm>
          <a:prstGeom prst="homePlate">
            <a:avLst/>
          </a:prstGeom>
          <a:solidFill>
            <a:srgbClr val="BD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8098552-1A8C-254A-9C9B-937CDBCB1E77}"/>
              </a:ext>
            </a:extLst>
          </p:cNvPr>
          <p:cNvPicPr>
            <a:picLocks noChangeAspect="1"/>
          </p:cNvPicPr>
          <p:nvPr/>
        </p:nvPicPr>
        <p:blipFill>
          <a:blip r:embed="rId4"/>
          <a:stretch>
            <a:fillRect/>
          </a:stretch>
        </p:blipFill>
        <p:spPr>
          <a:xfrm>
            <a:off x="10526783" y="160592"/>
            <a:ext cx="1082359" cy="1504335"/>
          </a:xfrm>
          <a:prstGeom prst="rect">
            <a:avLst/>
          </a:prstGeom>
        </p:spPr>
      </p:pic>
      <p:cxnSp>
        <p:nvCxnSpPr>
          <p:cNvPr id="26" name="Straight Connector 25">
            <a:extLst>
              <a:ext uri="{FF2B5EF4-FFF2-40B4-BE49-F238E27FC236}">
                <a16:creationId xmlns:a16="http://schemas.microsoft.com/office/drawing/2014/main" id="{534102AD-4846-9342-98A7-2492AD063C33}"/>
              </a:ext>
            </a:extLst>
          </p:cNvPr>
          <p:cNvCxnSpPr/>
          <p:nvPr/>
        </p:nvCxnSpPr>
        <p:spPr>
          <a:xfrm>
            <a:off x="3886201" y="2563433"/>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C95B025-D776-3E4A-9FBC-29B19F46367B}"/>
              </a:ext>
            </a:extLst>
          </p:cNvPr>
          <p:cNvSpPr/>
          <p:nvPr/>
        </p:nvSpPr>
        <p:spPr>
          <a:xfrm>
            <a:off x="582858" y="0"/>
            <a:ext cx="3989142" cy="6858000"/>
          </a:xfrm>
          <a:prstGeom prst="rect">
            <a:avLst/>
          </a:prstGeom>
          <a:solidFill>
            <a:srgbClr val="0623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F40A013-149F-C44A-B14D-3CA9BF120C65}"/>
              </a:ext>
            </a:extLst>
          </p:cNvPr>
          <p:cNvSpPr txBox="1"/>
          <p:nvPr/>
        </p:nvSpPr>
        <p:spPr>
          <a:xfrm>
            <a:off x="934090" y="705177"/>
            <a:ext cx="3337475" cy="4801314"/>
          </a:xfrm>
          <a:prstGeom prst="rect">
            <a:avLst/>
          </a:prstGeom>
          <a:noFill/>
        </p:spPr>
        <p:txBody>
          <a:bodyPr wrap="square" rtlCol="0">
            <a:spAutoFit/>
          </a:bodyPr>
          <a:lstStyle/>
          <a:p>
            <a:pPr algn="ctr"/>
            <a:r>
              <a:rPr lang="en-US" sz="9600" b="1" dirty="0">
                <a:solidFill>
                  <a:srgbClr val="BD9900"/>
                </a:solidFill>
                <a:latin typeface="Open Sans" panose="020B0606030504020204" pitchFamily="34" charset="0"/>
                <a:ea typeface="Open Sans" panose="020B0606030504020204" pitchFamily="34" charset="0"/>
                <a:cs typeface="Open Sans" panose="020B0606030504020204" pitchFamily="34" charset="0"/>
              </a:rPr>
              <a:t>Q.</a:t>
            </a:r>
          </a:p>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Can scholarships</a:t>
            </a:r>
          </a:p>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be renewed?</a:t>
            </a:r>
          </a:p>
          <a:p>
            <a:pPr algn="ct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 YES!</a:t>
            </a:r>
          </a:p>
          <a:p>
            <a:pPr algn="ct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Choice and SGO Scholarships are eligible for annual renewal with proof of income. </a:t>
            </a:r>
          </a:p>
        </p:txBody>
      </p:sp>
      <p:cxnSp>
        <p:nvCxnSpPr>
          <p:cNvPr id="23" name="Straight Connector 22">
            <a:extLst>
              <a:ext uri="{FF2B5EF4-FFF2-40B4-BE49-F238E27FC236}">
                <a16:creationId xmlns:a16="http://schemas.microsoft.com/office/drawing/2014/main" id="{4AD51BAF-15F1-2340-8082-12168C745E92}"/>
              </a:ext>
            </a:extLst>
          </p:cNvPr>
          <p:cNvCxnSpPr>
            <a:cxnSpLocks/>
          </p:cNvCxnSpPr>
          <p:nvPr/>
        </p:nvCxnSpPr>
        <p:spPr>
          <a:xfrm>
            <a:off x="1943581" y="4056694"/>
            <a:ext cx="1343891" cy="0"/>
          </a:xfrm>
          <a:prstGeom prst="line">
            <a:avLst/>
          </a:prstGeom>
          <a:ln w="38100">
            <a:solidFill>
              <a:srgbClr val="BD99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F40579E-E1B7-BE4A-8D90-3FADCB5A2652}"/>
              </a:ext>
            </a:extLst>
          </p:cNvPr>
          <p:cNvCxnSpPr>
            <a:cxnSpLocks/>
          </p:cNvCxnSpPr>
          <p:nvPr/>
        </p:nvCxnSpPr>
        <p:spPr>
          <a:xfrm>
            <a:off x="1943581" y="3211567"/>
            <a:ext cx="1343891" cy="0"/>
          </a:xfrm>
          <a:prstGeom prst="line">
            <a:avLst/>
          </a:prstGeom>
          <a:ln w="38100">
            <a:solidFill>
              <a:srgbClr val="BD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5000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person, crowd, people&#10;&#10;Description automatically generated">
            <a:extLst>
              <a:ext uri="{FF2B5EF4-FFF2-40B4-BE49-F238E27FC236}">
                <a16:creationId xmlns:a16="http://schemas.microsoft.com/office/drawing/2014/main" id="{E78734D5-65B3-DB40-9B68-6196BF314CCF}"/>
              </a:ext>
            </a:extLst>
          </p:cNvPr>
          <p:cNvPicPr>
            <a:picLocks noChangeAspect="1"/>
          </p:cNvPicPr>
          <p:nvPr/>
        </p:nvPicPr>
        <p:blipFill rotWithShape="1">
          <a:blip r:embed="rId3"/>
          <a:srcRect b="19029"/>
          <a:stretch/>
        </p:blipFill>
        <p:spPr>
          <a:xfrm>
            <a:off x="0" y="-1"/>
            <a:ext cx="12192000" cy="6858001"/>
          </a:xfrm>
          <a:prstGeom prst="rect">
            <a:avLst/>
          </a:prstGeom>
        </p:spPr>
      </p:pic>
      <p:sp>
        <p:nvSpPr>
          <p:cNvPr id="8" name="Rectangle 7">
            <a:extLst>
              <a:ext uri="{FF2B5EF4-FFF2-40B4-BE49-F238E27FC236}">
                <a16:creationId xmlns:a16="http://schemas.microsoft.com/office/drawing/2014/main" id="{F3E728BC-577C-F64A-A65F-69CA800F115A}"/>
              </a:ext>
            </a:extLst>
          </p:cNvPr>
          <p:cNvSpPr/>
          <p:nvPr/>
        </p:nvSpPr>
        <p:spPr>
          <a:xfrm>
            <a:off x="0" y="0"/>
            <a:ext cx="12192000" cy="6858000"/>
          </a:xfrm>
          <a:prstGeom prst="rect">
            <a:avLst/>
          </a:prstGeom>
          <a:solidFill>
            <a:srgbClr val="0623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entagon 11">
            <a:extLst>
              <a:ext uri="{FF2B5EF4-FFF2-40B4-BE49-F238E27FC236}">
                <a16:creationId xmlns:a16="http://schemas.microsoft.com/office/drawing/2014/main" id="{A5BC57EB-097C-8F4A-AEA5-6CC11EFA7415}"/>
              </a:ext>
            </a:extLst>
          </p:cNvPr>
          <p:cNvSpPr/>
          <p:nvPr/>
        </p:nvSpPr>
        <p:spPr>
          <a:xfrm rot="5400000">
            <a:off x="10006900" y="323491"/>
            <a:ext cx="2122127" cy="1475150"/>
          </a:xfrm>
          <a:prstGeom prst="homePlate">
            <a:avLst/>
          </a:prstGeom>
          <a:solidFill>
            <a:srgbClr val="BD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8098552-1A8C-254A-9C9B-937CDBCB1E77}"/>
              </a:ext>
            </a:extLst>
          </p:cNvPr>
          <p:cNvPicPr>
            <a:picLocks noChangeAspect="1"/>
          </p:cNvPicPr>
          <p:nvPr/>
        </p:nvPicPr>
        <p:blipFill>
          <a:blip r:embed="rId4"/>
          <a:stretch>
            <a:fillRect/>
          </a:stretch>
        </p:blipFill>
        <p:spPr>
          <a:xfrm>
            <a:off x="10526783" y="160592"/>
            <a:ext cx="1082359" cy="1504335"/>
          </a:xfrm>
          <a:prstGeom prst="rect">
            <a:avLst/>
          </a:prstGeom>
        </p:spPr>
      </p:pic>
      <p:sp>
        <p:nvSpPr>
          <p:cNvPr id="2" name="TextBox 1">
            <a:extLst>
              <a:ext uri="{FF2B5EF4-FFF2-40B4-BE49-F238E27FC236}">
                <a16:creationId xmlns:a16="http://schemas.microsoft.com/office/drawing/2014/main" id="{373EF18E-1EFE-1F45-ACAC-91D58E0768F3}"/>
              </a:ext>
            </a:extLst>
          </p:cNvPr>
          <p:cNvSpPr txBox="1"/>
          <p:nvPr/>
        </p:nvSpPr>
        <p:spPr>
          <a:xfrm>
            <a:off x="582857" y="414735"/>
            <a:ext cx="8990633"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APPLICATION PROCESS</a:t>
            </a:r>
          </a:p>
        </p:txBody>
      </p:sp>
      <p:cxnSp>
        <p:nvCxnSpPr>
          <p:cNvPr id="4" name="Straight Connector 3">
            <a:extLst>
              <a:ext uri="{FF2B5EF4-FFF2-40B4-BE49-F238E27FC236}">
                <a16:creationId xmlns:a16="http://schemas.microsoft.com/office/drawing/2014/main" id="{2B832A8F-8682-004D-93FA-343F4117F24B}"/>
              </a:ext>
            </a:extLst>
          </p:cNvPr>
          <p:cNvCxnSpPr>
            <a:cxnSpLocks/>
          </p:cNvCxnSpPr>
          <p:nvPr/>
        </p:nvCxnSpPr>
        <p:spPr>
          <a:xfrm>
            <a:off x="0" y="1061066"/>
            <a:ext cx="5842000" cy="0"/>
          </a:xfrm>
          <a:prstGeom prst="line">
            <a:avLst/>
          </a:prstGeom>
          <a:ln w="38100">
            <a:solidFill>
              <a:srgbClr val="BD99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3CC560B-3EE5-D545-BDD3-5931E5EAE59D}"/>
              </a:ext>
            </a:extLst>
          </p:cNvPr>
          <p:cNvSpPr txBox="1"/>
          <p:nvPr/>
        </p:nvSpPr>
        <p:spPr>
          <a:xfrm>
            <a:off x="777018" y="3992182"/>
            <a:ext cx="3117605" cy="923330"/>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Contact the school to find every financial assistance opportunity.</a:t>
            </a:r>
          </a:p>
        </p:txBody>
      </p:sp>
      <p:cxnSp>
        <p:nvCxnSpPr>
          <p:cNvPr id="26" name="Straight Connector 25">
            <a:extLst>
              <a:ext uri="{FF2B5EF4-FFF2-40B4-BE49-F238E27FC236}">
                <a16:creationId xmlns:a16="http://schemas.microsoft.com/office/drawing/2014/main" id="{534102AD-4846-9342-98A7-2492AD063C33}"/>
              </a:ext>
            </a:extLst>
          </p:cNvPr>
          <p:cNvCxnSpPr/>
          <p:nvPr/>
        </p:nvCxnSpPr>
        <p:spPr>
          <a:xfrm>
            <a:off x="3886201" y="2563433"/>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0AEBF80-371E-3241-AB51-3DA1469058FE}"/>
              </a:ext>
            </a:extLst>
          </p:cNvPr>
          <p:cNvCxnSpPr/>
          <p:nvPr/>
        </p:nvCxnSpPr>
        <p:spPr>
          <a:xfrm>
            <a:off x="7639051" y="2563432"/>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Pentagon 27">
            <a:extLst>
              <a:ext uri="{FF2B5EF4-FFF2-40B4-BE49-F238E27FC236}">
                <a16:creationId xmlns:a16="http://schemas.microsoft.com/office/drawing/2014/main" id="{302462DF-BC82-DD47-AD46-5018318A2C4F}"/>
              </a:ext>
            </a:extLst>
          </p:cNvPr>
          <p:cNvSpPr/>
          <p:nvPr/>
        </p:nvSpPr>
        <p:spPr>
          <a:xfrm>
            <a:off x="1" y="5443539"/>
            <a:ext cx="5841999" cy="124594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31" name="TextBox 30">
            <a:extLst>
              <a:ext uri="{FF2B5EF4-FFF2-40B4-BE49-F238E27FC236}">
                <a16:creationId xmlns:a16="http://schemas.microsoft.com/office/drawing/2014/main" id="{F97A7DC2-035E-0048-94F5-0A92F33C2E5F}"/>
              </a:ext>
            </a:extLst>
          </p:cNvPr>
          <p:cNvSpPr txBox="1"/>
          <p:nvPr/>
        </p:nvSpPr>
        <p:spPr>
          <a:xfrm>
            <a:off x="582857" y="5636146"/>
            <a:ext cx="4848905" cy="923330"/>
          </a:xfrm>
          <a:prstGeom prst="rect">
            <a:avLst/>
          </a:prstGeom>
          <a:noFill/>
        </p:spPr>
        <p:txBody>
          <a:bodyPr wrap="square" rtlCol="0">
            <a:spAutoFit/>
          </a:bodyPr>
          <a:lstStyle/>
          <a:p>
            <a:r>
              <a:rPr lang="en-US" b="1" dirty="0">
                <a:solidFill>
                  <a:srgbClr val="062350"/>
                </a:solidFill>
                <a:latin typeface="Open Sans" panose="020B0606030504020204" pitchFamily="34" charset="0"/>
                <a:ea typeface="Open Sans" panose="020B0606030504020204" pitchFamily="34" charset="0"/>
                <a:cs typeface="Open Sans" panose="020B0606030504020204" pitchFamily="34" charset="0"/>
              </a:rPr>
              <a:t>Many families are surprised to learn they are eligible for assistance they previously thought was unattainable</a:t>
            </a:r>
          </a:p>
        </p:txBody>
      </p:sp>
      <p:pic>
        <p:nvPicPr>
          <p:cNvPr id="5" name="Picture 4">
            <a:extLst>
              <a:ext uri="{FF2B5EF4-FFF2-40B4-BE49-F238E27FC236}">
                <a16:creationId xmlns:a16="http://schemas.microsoft.com/office/drawing/2014/main" id="{F2321FC7-A189-9C4C-9751-4065F2C14C12}"/>
              </a:ext>
            </a:extLst>
          </p:cNvPr>
          <p:cNvPicPr>
            <a:picLocks noChangeAspect="1"/>
          </p:cNvPicPr>
          <p:nvPr/>
        </p:nvPicPr>
        <p:blipFill>
          <a:blip r:embed="rId5"/>
          <a:stretch>
            <a:fillRect/>
          </a:stretch>
        </p:blipFill>
        <p:spPr>
          <a:xfrm>
            <a:off x="1598246" y="2253017"/>
            <a:ext cx="1475151" cy="1475151"/>
          </a:xfrm>
          <a:prstGeom prst="rect">
            <a:avLst/>
          </a:prstGeom>
        </p:spPr>
      </p:pic>
      <p:sp>
        <p:nvSpPr>
          <p:cNvPr id="19" name="TextBox 18">
            <a:extLst>
              <a:ext uri="{FF2B5EF4-FFF2-40B4-BE49-F238E27FC236}">
                <a16:creationId xmlns:a16="http://schemas.microsoft.com/office/drawing/2014/main" id="{311C5138-1079-094A-BEF5-EE61864089C0}"/>
              </a:ext>
            </a:extLst>
          </p:cNvPr>
          <p:cNvSpPr txBox="1"/>
          <p:nvPr/>
        </p:nvSpPr>
        <p:spPr>
          <a:xfrm>
            <a:off x="7799647" y="3908637"/>
            <a:ext cx="3117497" cy="923330"/>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Apply for assistance.</a:t>
            </a:r>
          </a:p>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The application is submitted by the school.</a:t>
            </a:r>
          </a:p>
        </p:txBody>
      </p:sp>
      <p:sp>
        <p:nvSpPr>
          <p:cNvPr id="21" name="TextBox 20">
            <a:extLst>
              <a:ext uri="{FF2B5EF4-FFF2-40B4-BE49-F238E27FC236}">
                <a16:creationId xmlns:a16="http://schemas.microsoft.com/office/drawing/2014/main" id="{1C9B7D6F-A276-DB48-9F82-B93E09070061}"/>
              </a:ext>
            </a:extLst>
          </p:cNvPr>
          <p:cNvSpPr txBox="1"/>
          <p:nvPr/>
        </p:nvSpPr>
        <p:spPr>
          <a:xfrm>
            <a:off x="4247939" y="3878879"/>
            <a:ext cx="2843212" cy="923330"/>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Enroll your child for</a:t>
            </a:r>
          </a:p>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a quality Catholic education.</a:t>
            </a:r>
          </a:p>
        </p:txBody>
      </p:sp>
      <p:pic>
        <p:nvPicPr>
          <p:cNvPr id="23" name="Picture 22">
            <a:extLst>
              <a:ext uri="{FF2B5EF4-FFF2-40B4-BE49-F238E27FC236}">
                <a16:creationId xmlns:a16="http://schemas.microsoft.com/office/drawing/2014/main" id="{36BA93A0-3E18-2C48-AFE2-9E0D26F87E90}"/>
              </a:ext>
            </a:extLst>
          </p:cNvPr>
          <p:cNvPicPr>
            <a:picLocks noChangeAspect="1"/>
          </p:cNvPicPr>
          <p:nvPr/>
        </p:nvPicPr>
        <p:blipFill>
          <a:blip r:embed="rId6"/>
          <a:stretch>
            <a:fillRect/>
          </a:stretch>
        </p:blipFill>
        <p:spPr>
          <a:xfrm>
            <a:off x="8620821" y="2253017"/>
            <a:ext cx="1475151" cy="1475151"/>
          </a:xfrm>
          <a:prstGeom prst="rect">
            <a:avLst/>
          </a:prstGeom>
        </p:spPr>
      </p:pic>
      <p:pic>
        <p:nvPicPr>
          <p:cNvPr id="24" name="Picture 23">
            <a:extLst>
              <a:ext uri="{FF2B5EF4-FFF2-40B4-BE49-F238E27FC236}">
                <a16:creationId xmlns:a16="http://schemas.microsoft.com/office/drawing/2014/main" id="{A65C8894-9CE0-0546-8E42-FCA34764DD3B}"/>
              </a:ext>
            </a:extLst>
          </p:cNvPr>
          <p:cNvPicPr>
            <a:picLocks noChangeAspect="1"/>
          </p:cNvPicPr>
          <p:nvPr/>
        </p:nvPicPr>
        <p:blipFill>
          <a:blip r:embed="rId7"/>
          <a:stretch>
            <a:fillRect/>
          </a:stretch>
        </p:blipFill>
        <p:spPr>
          <a:xfrm>
            <a:off x="4911453" y="2253017"/>
            <a:ext cx="1475151" cy="1475151"/>
          </a:xfrm>
          <a:prstGeom prst="rect">
            <a:avLst/>
          </a:prstGeom>
        </p:spPr>
      </p:pic>
    </p:spTree>
    <p:extLst>
      <p:ext uri="{BB962C8B-B14F-4D97-AF65-F5344CB8AC3E}">
        <p14:creationId xmlns:p14="http://schemas.microsoft.com/office/powerpoint/2010/main" val="1222126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a:extLst>
              <a:ext uri="{FF2B5EF4-FFF2-40B4-BE49-F238E27FC236}">
                <a16:creationId xmlns:a16="http://schemas.microsoft.com/office/drawing/2014/main" id="{55DA94FD-E340-ED46-BEC4-4638BA298F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505" b="9949"/>
          <a:stretch/>
        </p:blipFill>
        <p:spPr bwMode="auto">
          <a:xfrm>
            <a:off x="0" y="20780"/>
            <a:ext cx="12192000" cy="681644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FAA2E79D-F956-3B49-A115-4788D9CDBB35}"/>
              </a:ext>
            </a:extLst>
          </p:cNvPr>
          <p:cNvSpPr/>
          <p:nvPr/>
        </p:nvSpPr>
        <p:spPr>
          <a:xfrm>
            <a:off x="-1" y="0"/>
            <a:ext cx="12191999" cy="6878780"/>
          </a:xfrm>
          <a:prstGeom prst="rect">
            <a:avLst/>
          </a:prstGeom>
          <a:solidFill>
            <a:srgbClr val="0623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entagon 15">
            <a:extLst>
              <a:ext uri="{FF2B5EF4-FFF2-40B4-BE49-F238E27FC236}">
                <a16:creationId xmlns:a16="http://schemas.microsoft.com/office/drawing/2014/main" id="{49B38523-F0EA-3C48-A6E7-3CDCFA297C6D}"/>
              </a:ext>
            </a:extLst>
          </p:cNvPr>
          <p:cNvSpPr/>
          <p:nvPr/>
        </p:nvSpPr>
        <p:spPr>
          <a:xfrm rot="5400000">
            <a:off x="10006900" y="323491"/>
            <a:ext cx="2122127" cy="1475150"/>
          </a:xfrm>
          <a:prstGeom prst="homePlate">
            <a:avLst/>
          </a:prstGeom>
          <a:solidFill>
            <a:srgbClr val="BD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6E6FFB31-D52B-564D-8CFE-4241BFA3E071}"/>
              </a:ext>
            </a:extLst>
          </p:cNvPr>
          <p:cNvPicPr>
            <a:picLocks noChangeAspect="1"/>
          </p:cNvPicPr>
          <p:nvPr/>
        </p:nvPicPr>
        <p:blipFill>
          <a:blip r:embed="rId3"/>
          <a:stretch>
            <a:fillRect/>
          </a:stretch>
        </p:blipFill>
        <p:spPr>
          <a:xfrm>
            <a:off x="10526783" y="160592"/>
            <a:ext cx="1082359" cy="1504335"/>
          </a:xfrm>
          <a:prstGeom prst="rect">
            <a:avLst/>
          </a:prstGeom>
        </p:spPr>
      </p:pic>
      <p:sp>
        <p:nvSpPr>
          <p:cNvPr id="18" name="TextBox 17">
            <a:extLst>
              <a:ext uri="{FF2B5EF4-FFF2-40B4-BE49-F238E27FC236}">
                <a16:creationId xmlns:a16="http://schemas.microsoft.com/office/drawing/2014/main" id="{FDEE3B12-F8EE-2C47-96A1-9812AC1C087E}"/>
              </a:ext>
            </a:extLst>
          </p:cNvPr>
          <p:cNvSpPr txBox="1"/>
          <p:nvPr/>
        </p:nvSpPr>
        <p:spPr>
          <a:xfrm>
            <a:off x="582857" y="414735"/>
            <a:ext cx="8990633"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An Education for Eternity </a:t>
            </a:r>
          </a:p>
        </p:txBody>
      </p:sp>
      <p:cxnSp>
        <p:nvCxnSpPr>
          <p:cNvPr id="19" name="Straight Connector 18">
            <a:extLst>
              <a:ext uri="{FF2B5EF4-FFF2-40B4-BE49-F238E27FC236}">
                <a16:creationId xmlns:a16="http://schemas.microsoft.com/office/drawing/2014/main" id="{480A0E36-442A-6242-A0B1-E3896049908D}"/>
              </a:ext>
            </a:extLst>
          </p:cNvPr>
          <p:cNvCxnSpPr>
            <a:cxnSpLocks/>
          </p:cNvCxnSpPr>
          <p:nvPr/>
        </p:nvCxnSpPr>
        <p:spPr>
          <a:xfrm>
            <a:off x="0" y="1061066"/>
            <a:ext cx="8783782" cy="0"/>
          </a:xfrm>
          <a:prstGeom prst="line">
            <a:avLst/>
          </a:prstGeom>
          <a:ln w="38100">
            <a:solidFill>
              <a:srgbClr val="BD99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46C006F-D4B8-1F4E-8220-1BEF2CA28095}"/>
              </a:ext>
            </a:extLst>
          </p:cNvPr>
          <p:cNvSpPr txBox="1"/>
          <p:nvPr/>
        </p:nvSpPr>
        <p:spPr>
          <a:xfrm>
            <a:off x="4335810" y="3971925"/>
            <a:ext cx="2843212" cy="1477328"/>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Catholic schools are faith-filled communities where students are known and loved</a:t>
            </a:r>
          </a:p>
        </p:txBody>
      </p:sp>
      <p:sp>
        <p:nvSpPr>
          <p:cNvPr id="21" name="TextBox 20">
            <a:extLst>
              <a:ext uri="{FF2B5EF4-FFF2-40B4-BE49-F238E27FC236}">
                <a16:creationId xmlns:a16="http://schemas.microsoft.com/office/drawing/2014/main" id="{EDF5F319-A17B-E240-973B-73D41CCBAB5D}"/>
              </a:ext>
            </a:extLst>
          </p:cNvPr>
          <p:cNvSpPr txBox="1"/>
          <p:nvPr/>
        </p:nvSpPr>
        <p:spPr>
          <a:xfrm>
            <a:off x="857250" y="3992182"/>
            <a:ext cx="2843212" cy="1477328"/>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Students develop a personal relationship with Jesus within His mystical body, the Church</a:t>
            </a:r>
          </a:p>
        </p:txBody>
      </p:sp>
      <p:sp>
        <p:nvSpPr>
          <p:cNvPr id="22" name="TextBox 21">
            <a:extLst>
              <a:ext uri="{FF2B5EF4-FFF2-40B4-BE49-F238E27FC236}">
                <a16:creationId xmlns:a16="http://schemas.microsoft.com/office/drawing/2014/main" id="{8D30FC90-A720-5F4D-BCAF-93560E868EEB}"/>
              </a:ext>
            </a:extLst>
          </p:cNvPr>
          <p:cNvSpPr txBox="1"/>
          <p:nvPr/>
        </p:nvSpPr>
        <p:spPr>
          <a:xfrm>
            <a:off x="8171611" y="3971925"/>
            <a:ext cx="2843212" cy="923330"/>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schools help to form students into disciples of Christ</a:t>
            </a:r>
          </a:p>
        </p:txBody>
      </p:sp>
      <p:cxnSp>
        <p:nvCxnSpPr>
          <p:cNvPr id="23" name="Straight Connector 22">
            <a:extLst>
              <a:ext uri="{FF2B5EF4-FFF2-40B4-BE49-F238E27FC236}">
                <a16:creationId xmlns:a16="http://schemas.microsoft.com/office/drawing/2014/main" id="{11A5EEE8-D195-CB42-978F-C26C417EE077}"/>
              </a:ext>
            </a:extLst>
          </p:cNvPr>
          <p:cNvCxnSpPr/>
          <p:nvPr/>
        </p:nvCxnSpPr>
        <p:spPr>
          <a:xfrm>
            <a:off x="3886201" y="2563433"/>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725778C-406B-DA49-BA36-B5E3AF318EF8}"/>
              </a:ext>
            </a:extLst>
          </p:cNvPr>
          <p:cNvCxnSpPr/>
          <p:nvPr/>
        </p:nvCxnSpPr>
        <p:spPr>
          <a:xfrm>
            <a:off x="7639051" y="2563432"/>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785148D6-8268-4444-A493-7D17694F97CF}"/>
              </a:ext>
            </a:extLst>
          </p:cNvPr>
          <p:cNvPicPr>
            <a:picLocks noChangeAspect="1"/>
          </p:cNvPicPr>
          <p:nvPr/>
        </p:nvPicPr>
        <p:blipFill>
          <a:blip r:embed="rId4"/>
          <a:stretch>
            <a:fillRect/>
          </a:stretch>
        </p:blipFill>
        <p:spPr>
          <a:xfrm>
            <a:off x="1493101" y="2182540"/>
            <a:ext cx="1455765" cy="1634302"/>
          </a:xfrm>
          <a:prstGeom prst="rect">
            <a:avLst/>
          </a:prstGeom>
        </p:spPr>
      </p:pic>
      <p:pic>
        <p:nvPicPr>
          <p:cNvPr id="26" name="Picture 25">
            <a:extLst>
              <a:ext uri="{FF2B5EF4-FFF2-40B4-BE49-F238E27FC236}">
                <a16:creationId xmlns:a16="http://schemas.microsoft.com/office/drawing/2014/main" id="{AEDFB0AD-8EAB-504E-8601-BD88ED598B8B}"/>
              </a:ext>
            </a:extLst>
          </p:cNvPr>
          <p:cNvPicPr>
            <a:picLocks noChangeAspect="1"/>
          </p:cNvPicPr>
          <p:nvPr/>
        </p:nvPicPr>
        <p:blipFill>
          <a:blip r:embed="rId5"/>
          <a:stretch>
            <a:fillRect/>
          </a:stretch>
        </p:blipFill>
        <p:spPr>
          <a:xfrm>
            <a:off x="4772530" y="2290853"/>
            <a:ext cx="1969772" cy="1477329"/>
          </a:xfrm>
          <a:prstGeom prst="rect">
            <a:avLst/>
          </a:prstGeom>
        </p:spPr>
      </p:pic>
      <p:pic>
        <p:nvPicPr>
          <p:cNvPr id="27" name="Picture 26">
            <a:extLst>
              <a:ext uri="{FF2B5EF4-FFF2-40B4-BE49-F238E27FC236}">
                <a16:creationId xmlns:a16="http://schemas.microsoft.com/office/drawing/2014/main" id="{6C5E6CAA-5DA1-CC42-A525-938346AF1719}"/>
              </a:ext>
            </a:extLst>
          </p:cNvPr>
          <p:cNvPicPr>
            <a:picLocks noChangeAspect="1"/>
          </p:cNvPicPr>
          <p:nvPr/>
        </p:nvPicPr>
        <p:blipFill>
          <a:blip r:embed="rId6"/>
          <a:stretch>
            <a:fillRect/>
          </a:stretch>
        </p:blipFill>
        <p:spPr>
          <a:xfrm>
            <a:off x="9163666" y="2447290"/>
            <a:ext cx="819648" cy="1477329"/>
          </a:xfrm>
          <a:prstGeom prst="rect">
            <a:avLst/>
          </a:prstGeom>
        </p:spPr>
      </p:pic>
    </p:spTree>
    <p:extLst>
      <p:ext uri="{BB962C8B-B14F-4D97-AF65-F5344CB8AC3E}">
        <p14:creationId xmlns:p14="http://schemas.microsoft.com/office/powerpoint/2010/main" val="3534385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3A4C45B-EFAA-CA4F-8EB9-064F4BD1A9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706" r="23335"/>
          <a:stretch/>
        </p:blipFill>
        <p:spPr bwMode="auto">
          <a:xfrm>
            <a:off x="0" y="20780"/>
            <a:ext cx="12191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B646BD2-4F6E-034D-9305-EE82E3D5FBC1}"/>
              </a:ext>
            </a:extLst>
          </p:cNvPr>
          <p:cNvSpPr/>
          <p:nvPr/>
        </p:nvSpPr>
        <p:spPr>
          <a:xfrm>
            <a:off x="-1" y="20780"/>
            <a:ext cx="12191999" cy="6858000"/>
          </a:xfrm>
          <a:prstGeom prst="rect">
            <a:avLst/>
          </a:prstGeom>
          <a:solidFill>
            <a:srgbClr val="0623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entagon 3">
            <a:extLst>
              <a:ext uri="{FF2B5EF4-FFF2-40B4-BE49-F238E27FC236}">
                <a16:creationId xmlns:a16="http://schemas.microsoft.com/office/drawing/2014/main" id="{F8FD21DC-7F18-0542-B140-65C111C34507}"/>
              </a:ext>
            </a:extLst>
          </p:cNvPr>
          <p:cNvSpPr/>
          <p:nvPr/>
        </p:nvSpPr>
        <p:spPr>
          <a:xfrm rot="5400000">
            <a:off x="10006900" y="323491"/>
            <a:ext cx="2122127" cy="1475150"/>
          </a:xfrm>
          <a:prstGeom prst="homePlate">
            <a:avLst/>
          </a:prstGeom>
          <a:solidFill>
            <a:srgbClr val="BD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50CB096-ADCB-D740-8EBA-72CDDCE38189}"/>
              </a:ext>
            </a:extLst>
          </p:cNvPr>
          <p:cNvPicPr>
            <a:picLocks noChangeAspect="1"/>
          </p:cNvPicPr>
          <p:nvPr/>
        </p:nvPicPr>
        <p:blipFill>
          <a:blip r:embed="rId3"/>
          <a:stretch>
            <a:fillRect/>
          </a:stretch>
        </p:blipFill>
        <p:spPr>
          <a:xfrm>
            <a:off x="10526783" y="160592"/>
            <a:ext cx="1082359" cy="1504335"/>
          </a:xfrm>
          <a:prstGeom prst="rect">
            <a:avLst/>
          </a:prstGeom>
        </p:spPr>
      </p:pic>
      <p:sp>
        <p:nvSpPr>
          <p:cNvPr id="6" name="TextBox 5">
            <a:extLst>
              <a:ext uri="{FF2B5EF4-FFF2-40B4-BE49-F238E27FC236}">
                <a16:creationId xmlns:a16="http://schemas.microsoft.com/office/drawing/2014/main" id="{31B269A9-D668-2A41-B1F8-7AC17683324D}"/>
              </a:ext>
            </a:extLst>
          </p:cNvPr>
          <p:cNvSpPr txBox="1"/>
          <p:nvPr/>
        </p:nvSpPr>
        <p:spPr>
          <a:xfrm>
            <a:off x="582857" y="414735"/>
            <a:ext cx="8990633"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An Education for Eternity </a:t>
            </a:r>
          </a:p>
        </p:txBody>
      </p:sp>
      <p:cxnSp>
        <p:nvCxnSpPr>
          <p:cNvPr id="7" name="Straight Connector 6">
            <a:extLst>
              <a:ext uri="{FF2B5EF4-FFF2-40B4-BE49-F238E27FC236}">
                <a16:creationId xmlns:a16="http://schemas.microsoft.com/office/drawing/2014/main" id="{476C1898-12B9-BB40-8B56-8DFDDF61E0DF}"/>
              </a:ext>
            </a:extLst>
          </p:cNvPr>
          <p:cNvCxnSpPr>
            <a:cxnSpLocks/>
          </p:cNvCxnSpPr>
          <p:nvPr/>
        </p:nvCxnSpPr>
        <p:spPr>
          <a:xfrm>
            <a:off x="0" y="1061066"/>
            <a:ext cx="8783782" cy="0"/>
          </a:xfrm>
          <a:prstGeom prst="line">
            <a:avLst/>
          </a:prstGeom>
          <a:ln w="38100">
            <a:solidFill>
              <a:srgbClr val="BD99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071CC2B-95A9-974D-9163-267985E4A3CF}"/>
              </a:ext>
            </a:extLst>
          </p:cNvPr>
          <p:cNvSpPr txBox="1"/>
          <p:nvPr/>
        </p:nvSpPr>
        <p:spPr>
          <a:xfrm>
            <a:off x="4234760" y="3986749"/>
            <a:ext cx="3117497" cy="923330"/>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The ultimate goal of Catholic education is to form students for heaven</a:t>
            </a:r>
          </a:p>
        </p:txBody>
      </p:sp>
      <p:sp>
        <p:nvSpPr>
          <p:cNvPr id="9" name="TextBox 8">
            <a:extLst>
              <a:ext uri="{FF2B5EF4-FFF2-40B4-BE49-F238E27FC236}">
                <a16:creationId xmlns:a16="http://schemas.microsoft.com/office/drawing/2014/main" id="{FAB8C915-FA87-5649-B5C2-E6895F4F376D}"/>
              </a:ext>
            </a:extLst>
          </p:cNvPr>
          <p:cNvSpPr txBox="1"/>
          <p:nvPr/>
        </p:nvSpPr>
        <p:spPr>
          <a:xfrm>
            <a:off x="857250" y="3992182"/>
            <a:ext cx="2843212" cy="923330"/>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We help students to fulfill their destinies to become saints</a:t>
            </a:r>
          </a:p>
        </p:txBody>
      </p:sp>
      <p:sp>
        <p:nvSpPr>
          <p:cNvPr id="10" name="TextBox 9">
            <a:extLst>
              <a:ext uri="{FF2B5EF4-FFF2-40B4-BE49-F238E27FC236}">
                <a16:creationId xmlns:a16="http://schemas.microsoft.com/office/drawing/2014/main" id="{4439F6AE-6DE3-5345-B4AF-5346D49080B9}"/>
              </a:ext>
            </a:extLst>
          </p:cNvPr>
          <p:cNvSpPr txBox="1"/>
          <p:nvPr/>
        </p:nvSpPr>
        <p:spPr>
          <a:xfrm>
            <a:off x="8036272" y="3984676"/>
            <a:ext cx="3163137" cy="923330"/>
          </a:xfrm>
          <a:prstGeom prst="rect">
            <a:avLst/>
          </a:prstGeom>
          <a:noFill/>
        </p:spPr>
        <p:txBody>
          <a:bodyPr wrap="square" rtlCol="0">
            <a:spAutoFit/>
          </a:bodyPr>
          <a:lstStyle/>
          <a:p>
            <a:pPr algn="ctr"/>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Catholic schools </a:t>
            </a: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help to develop students’ minds, bodies, and soul​s.</a:t>
            </a:r>
          </a:p>
        </p:txBody>
      </p:sp>
      <p:cxnSp>
        <p:nvCxnSpPr>
          <p:cNvPr id="11" name="Straight Connector 10">
            <a:extLst>
              <a:ext uri="{FF2B5EF4-FFF2-40B4-BE49-F238E27FC236}">
                <a16:creationId xmlns:a16="http://schemas.microsoft.com/office/drawing/2014/main" id="{50522851-9D86-8545-B318-32BF69EE35C5}"/>
              </a:ext>
            </a:extLst>
          </p:cNvPr>
          <p:cNvCxnSpPr/>
          <p:nvPr/>
        </p:nvCxnSpPr>
        <p:spPr>
          <a:xfrm>
            <a:off x="3886201" y="2563433"/>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5791F46-06D0-E24F-9D15-BD416C858FC8}"/>
              </a:ext>
            </a:extLst>
          </p:cNvPr>
          <p:cNvCxnSpPr/>
          <p:nvPr/>
        </p:nvCxnSpPr>
        <p:spPr>
          <a:xfrm>
            <a:off x="7639051" y="2563432"/>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Pentagon 12">
            <a:extLst>
              <a:ext uri="{FF2B5EF4-FFF2-40B4-BE49-F238E27FC236}">
                <a16:creationId xmlns:a16="http://schemas.microsoft.com/office/drawing/2014/main" id="{5DC607C1-AADC-6C49-91D1-9534730A07BC}"/>
              </a:ext>
            </a:extLst>
          </p:cNvPr>
          <p:cNvSpPr/>
          <p:nvPr/>
        </p:nvSpPr>
        <p:spPr>
          <a:xfrm>
            <a:off x="0" y="5443539"/>
            <a:ext cx="9573481" cy="124594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14" name="TextBox 13">
            <a:extLst>
              <a:ext uri="{FF2B5EF4-FFF2-40B4-BE49-F238E27FC236}">
                <a16:creationId xmlns:a16="http://schemas.microsoft.com/office/drawing/2014/main" id="{89E76467-360C-2B4A-AF57-5B2979A30506}"/>
              </a:ext>
            </a:extLst>
          </p:cNvPr>
          <p:cNvSpPr txBox="1"/>
          <p:nvPr/>
        </p:nvSpPr>
        <p:spPr>
          <a:xfrm>
            <a:off x="358095" y="5610325"/>
            <a:ext cx="8599638" cy="923330"/>
          </a:xfrm>
          <a:prstGeom prst="rect">
            <a:avLst/>
          </a:prstGeom>
          <a:noFill/>
        </p:spPr>
        <p:txBody>
          <a:bodyPr wrap="square" rtlCol="0">
            <a:spAutoFit/>
          </a:bodyPr>
          <a:lstStyle/>
          <a:p>
            <a:r>
              <a:rPr lang="en-US" b="1" dirty="0">
                <a:solidFill>
                  <a:srgbClr val="062350"/>
                </a:solidFill>
                <a:latin typeface="Open Sans" panose="020B0606030504020204" pitchFamily="34" charset="0"/>
                <a:ea typeface="Open Sans" panose="020B0606030504020204" pitchFamily="34" charset="0"/>
                <a:cs typeface="Open Sans" panose="020B0606030504020204" pitchFamily="34" charset="0"/>
              </a:rPr>
              <a:t>The Catholic school assists parents, who are the primary educators of their children, in meeting their responsibility of educating their children in the teachings of the Catholic Church and of living a Catholic way of life.</a:t>
            </a:r>
          </a:p>
        </p:txBody>
      </p:sp>
      <p:pic>
        <p:nvPicPr>
          <p:cNvPr id="15" name="Picture 14">
            <a:extLst>
              <a:ext uri="{FF2B5EF4-FFF2-40B4-BE49-F238E27FC236}">
                <a16:creationId xmlns:a16="http://schemas.microsoft.com/office/drawing/2014/main" id="{B2FECD19-7D3B-C749-A0FF-00298574F02E}"/>
              </a:ext>
            </a:extLst>
          </p:cNvPr>
          <p:cNvPicPr>
            <a:picLocks noChangeAspect="1"/>
          </p:cNvPicPr>
          <p:nvPr/>
        </p:nvPicPr>
        <p:blipFill>
          <a:blip r:embed="rId4"/>
          <a:stretch>
            <a:fillRect/>
          </a:stretch>
        </p:blipFill>
        <p:spPr>
          <a:xfrm>
            <a:off x="1765191" y="2333088"/>
            <a:ext cx="1141112" cy="1516555"/>
          </a:xfrm>
          <a:prstGeom prst="rect">
            <a:avLst/>
          </a:prstGeom>
        </p:spPr>
      </p:pic>
      <p:pic>
        <p:nvPicPr>
          <p:cNvPr id="16" name="Picture 15">
            <a:extLst>
              <a:ext uri="{FF2B5EF4-FFF2-40B4-BE49-F238E27FC236}">
                <a16:creationId xmlns:a16="http://schemas.microsoft.com/office/drawing/2014/main" id="{7CE76D44-E692-1442-B653-E6D654AC8DA9}"/>
              </a:ext>
            </a:extLst>
          </p:cNvPr>
          <p:cNvPicPr>
            <a:picLocks noChangeAspect="1"/>
          </p:cNvPicPr>
          <p:nvPr/>
        </p:nvPicPr>
        <p:blipFill>
          <a:blip r:embed="rId5"/>
          <a:stretch>
            <a:fillRect/>
          </a:stretch>
        </p:blipFill>
        <p:spPr>
          <a:xfrm>
            <a:off x="5040674" y="2319459"/>
            <a:ext cx="1655894" cy="1672723"/>
          </a:xfrm>
          <a:prstGeom prst="rect">
            <a:avLst/>
          </a:prstGeom>
        </p:spPr>
      </p:pic>
      <p:pic>
        <p:nvPicPr>
          <p:cNvPr id="17" name="Picture 16">
            <a:extLst>
              <a:ext uri="{FF2B5EF4-FFF2-40B4-BE49-F238E27FC236}">
                <a16:creationId xmlns:a16="http://schemas.microsoft.com/office/drawing/2014/main" id="{84343D59-0306-3547-9176-78A33D013DA8}"/>
              </a:ext>
            </a:extLst>
          </p:cNvPr>
          <p:cNvPicPr>
            <a:picLocks noChangeAspect="1"/>
          </p:cNvPicPr>
          <p:nvPr/>
        </p:nvPicPr>
        <p:blipFill>
          <a:blip r:embed="rId6"/>
          <a:stretch>
            <a:fillRect/>
          </a:stretch>
        </p:blipFill>
        <p:spPr>
          <a:xfrm>
            <a:off x="9154510" y="2285077"/>
            <a:ext cx="837960" cy="1644497"/>
          </a:xfrm>
          <a:prstGeom prst="rect">
            <a:avLst/>
          </a:prstGeom>
        </p:spPr>
      </p:pic>
    </p:spTree>
    <p:extLst>
      <p:ext uri="{BB962C8B-B14F-4D97-AF65-F5344CB8AC3E}">
        <p14:creationId xmlns:p14="http://schemas.microsoft.com/office/powerpoint/2010/main" val="1286644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person, crowd, people&#10;&#10;Description automatically generated">
            <a:extLst>
              <a:ext uri="{FF2B5EF4-FFF2-40B4-BE49-F238E27FC236}">
                <a16:creationId xmlns:a16="http://schemas.microsoft.com/office/drawing/2014/main" id="{E78734D5-65B3-DB40-9B68-6196BF314CCF}"/>
              </a:ext>
            </a:extLst>
          </p:cNvPr>
          <p:cNvPicPr>
            <a:picLocks noChangeAspect="1"/>
          </p:cNvPicPr>
          <p:nvPr/>
        </p:nvPicPr>
        <p:blipFill rotWithShape="1">
          <a:blip r:embed="rId3"/>
          <a:srcRect b="19029"/>
          <a:stretch/>
        </p:blipFill>
        <p:spPr>
          <a:xfrm>
            <a:off x="0" y="-1"/>
            <a:ext cx="12192000" cy="6858001"/>
          </a:xfrm>
          <a:prstGeom prst="rect">
            <a:avLst/>
          </a:prstGeom>
        </p:spPr>
      </p:pic>
      <p:sp>
        <p:nvSpPr>
          <p:cNvPr id="8" name="Rectangle 7">
            <a:extLst>
              <a:ext uri="{FF2B5EF4-FFF2-40B4-BE49-F238E27FC236}">
                <a16:creationId xmlns:a16="http://schemas.microsoft.com/office/drawing/2014/main" id="{F3E728BC-577C-F64A-A65F-69CA800F115A}"/>
              </a:ext>
            </a:extLst>
          </p:cNvPr>
          <p:cNvSpPr/>
          <p:nvPr/>
        </p:nvSpPr>
        <p:spPr>
          <a:xfrm>
            <a:off x="0" y="0"/>
            <a:ext cx="12192000" cy="6858000"/>
          </a:xfrm>
          <a:prstGeom prst="rect">
            <a:avLst/>
          </a:prstGeom>
          <a:solidFill>
            <a:srgbClr val="0623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entagon 11">
            <a:extLst>
              <a:ext uri="{FF2B5EF4-FFF2-40B4-BE49-F238E27FC236}">
                <a16:creationId xmlns:a16="http://schemas.microsoft.com/office/drawing/2014/main" id="{A5BC57EB-097C-8F4A-AEA5-6CC11EFA7415}"/>
              </a:ext>
            </a:extLst>
          </p:cNvPr>
          <p:cNvSpPr/>
          <p:nvPr/>
        </p:nvSpPr>
        <p:spPr>
          <a:xfrm rot="5400000">
            <a:off x="10006900" y="323491"/>
            <a:ext cx="2122127" cy="1475150"/>
          </a:xfrm>
          <a:prstGeom prst="homePlate">
            <a:avLst/>
          </a:prstGeom>
          <a:solidFill>
            <a:srgbClr val="BD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8098552-1A8C-254A-9C9B-937CDBCB1E77}"/>
              </a:ext>
            </a:extLst>
          </p:cNvPr>
          <p:cNvPicPr>
            <a:picLocks noChangeAspect="1"/>
          </p:cNvPicPr>
          <p:nvPr/>
        </p:nvPicPr>
        <p:blipFill>
          <a:blip r:embed="rId4"/>
          <a:stretch>
            <a:fillRect/>
          </a:stretch>
        </p:blipFill>
        <p:spPr>
          <a:xfrm>
            <a:off x="10526783" y="160592"/>
            <a:ext cx="1082359" cy="1504335"/>
          </a:xfrm>
          <a:prstGeom prst="rect">
            <a:avLst/>
          </a:prstGeom>
        </p:spPr>
      </p:pic>
      <p:sp>
        <p:nvSpPr>
          <p:cNvPr id="2" name="TextBox 1">
            <a:extLst>
              <a:ext uri="{FF2B5EF4-FFF2-40B4-BE49-F238E27FC236}">
                <a16:creationId xmlns:a16="http://schemas.microsoft.com/office/drawing/2014/main" id="{373EF18E-1EFE-1F45-ACAC-91D58E0768F3}"/>
              </a:ext>
            </a:extLst>
          </p:cNvPr>
          <p:cNvSpPr txBox="1"/>
          <p:nvPr/>
        </p:nvSpPr>
        <p:spPr>
          <a:xfrm>
            <a:off x="582857" y="414735"/>
            <a:ext cx="8990633"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INDIANA CHOICE SCHOLARSHIP</a:t>
            </a:r>
          </a:p>
        </p:txBody>
      </p:sp>
      <p:cxnSp>
        <p:nvCxnSpPr>
          <p:cNvPr id="4" name="Straight Connector 3">
            <a:extLst>
              <a:ext uri="{FF2B5EF4-FFF2-40B4-BE49-F238E27FC236}">
                <a16:creationId xmlns:a16="http://schemas.microsoft.com/office/drawing/2014/main" id="{2B832A8F-8682-004D-93FA-343F4117F24B}"/>
              </a:ext>
            </a:extLst>
          </p:cNvPr>
          <p:cNvCxnSpPr>
            <a:cxnSpLocks/>
          </p:cNvCxnSpPr>
          <p:nvPr/>
        </p:nvCxnSpPr>
        <p:spPr>
          <a:xfrm>
            <a:off x="0" y="1061066"/>
            <a:ext cx="7813517" cy="0"/>
          </a:xfrm>
          <a:prstGeom prst="line">
            <a:avLst/>
          </a:prstGeom>
          <a:ln w="38100">
            <a:solidFill>
              <a:srgbClr val="BD99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8C50D25-1F82-0240-A788-D101C02F1883}"/>
              </a:ext>
            </a:extLst>
          </p:cNvPr>
          <p:cNvSpPr txBox="1"/>
          <p:nvPr/>
        </p:nvSpPr>
        <p:spPr>
          <a:xfrm>
            <a:off x="4335810" y="3971925"/>
            <a:ext cx="2843212" cy="646331"/>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State funded</a:t>
            </a:r>
          </a:p>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program</a:t>
            </a:r>
          </a:p>
        </p:txBody>
      </p:sp>
      <p:sp>
        <p:nvSpPr>
          <p:cNvPr id="18" name="TextBox 17">
            <a:extLst>
              <a:ext uri="{FF2B5EF4-FFF2-40B4-BE49-F238E27FC236}">
                <a16:creationId xmlns:a16="http://schemas.microsoft.com/office/drawing/2014/main" id="{23CC560B-3EE5-D545-BDD3-5931E5EAE59D}"/>
              </a:ext>
            </a:extLst>
          </p:cNvPr>
          <p:cNvSpPr txBox="1"/>
          <p:nvPr/>
        </p:nvSpPr>
        <p:spPr>
          <a:xfrm>
            <a:off x="857250" y="3992182"/>
            <a:ext cx="2843212" cy="646331"/>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Provides scholarships to eligible students</a:t>
            </a:r>
          </a:p>
        </p:txBody>
      </p:sp>
      <p:sp>
        <p:nvSpPr>
          <p:cNvPr id="20" name="TextBox 19">
            <a:extLst>
              <a:ext uri="{FF2B5EF4-FFF2-40B4-BE49-F238E27FC236}">
                <a16:creationId xmlns:a16="http://schemas.microsoft.com/office/drawing/2014/main" id="{32D19931-9BDF-7E48-82CA-24AAFEF1A7CB}"/>
              </a:ext>
            </a:extLst>
          </p:cNvPr>
          <p:cNvSpPr txBox="1"/>
          <p:nvPr/>
        </p:nvSpPr>
        <p:spPr>
          <a:xfrm>
            <a:off x="8171611" y="3971925"/>
            <a:ext cx="2843212" cy="923330"/>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Nearly half of our students receive a Choice Scholarship</a:t>
            </a:r>
          </a:p>
        </p:txBody>
      </p:sp>
      <p:pic>
        <p:nvPicPr>
          <p:cNvPr id="21" name="Picture 20">
            <a:extLst>
              <a:ext uri="{FF2B5EF4-FFF2-40B4-BE49-F238E27FC236}">
                <a16:creationId xmlns:a16="http://schemas.microsoft.com/office/drawing/2014/main" id="{15520342-FB54-CB4F-81B0-790D881B3597}"/>
              </a:ext>
            </a:extLst>
          </p:cNvPr>
          <p:cNvPicPr>
            <a:picLocks noChangeAspect="1"/>
          </p:cNvPicPr>
          <p:nvPr/>
        </p:nvPicPr>
        <p:blipFill>
          <a:blip r:embed="rId5"/>
          <a:stretch>
            <a:fillRect/>
          </a:stretch>
        </p:blipFill>
        <p:spPr>
          <a:xfrm>
            <a:off x="1491413" y="2190252"/>
            <a:ext cx="1370796" cy="1626590"/>
          </a:xfrm>
          <a:prstGeom prst="rect">
            <a:avLst/>
          </a:prstGeom>
        </p:spPr>
      </p:pic>
      <p:cxnSp>
        <p:nvCxnSpPr>
          <p:cNvPr id="26" name="Straight Connector 25">
            <a:extLst>
              <a:ext uri="{FF2B5EF4-FFF2-40B4-BE49-F238E27FC236}">
                <a16:creationId xmlns:a16="http://schemas.microsoft.com/office/drawing/2014/main" id="{534102AD-4846-9342-98A7-2492AD063C33}"/>
              </a:ext>
            </a:extLst>
          </p:cNvPr>
          <p:cNvCxnSpPr/>
          <p:nvPr/>
        </p:nvCxnSpPr>
        <p:spPr>
          <a:xfrm>
            <a:off x="3886201" y="2563433"/>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0AEBF80-371E-3241-AB51-3DA1469058FE}"/>
              </a:ext>
            </a:extLst>
          </p:cNvPr>
          <p:cNvCxnSpPr/>
          <p:nvPr/>
        </p:nvCxnSpPr>
        <p:spPr>
          <a:xfrm>
            <a:off x="7639051" y="2563432"/>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Pentagon 27">
            <a:extLst>
              <a:ext uri="{FF2B5EF4-FFF2-40B4-BE49-F238E27FC236}">
                <a16:creationId xmlns:a16="http://schemas.microsoft.com/office/drawing/2014/main" id="{302462DF-BC82-DD47-AD46-5018318A2C4F}"/>
              </a:ext>
            </a:extLst>
          </p:cNvPr>
          <p:cNvSpPr/>
          <p:nvPr/>
        </p:nvSpPr>
        <p:spPr>
          <a:xfrm>
            <a:off x="1" y="5443539"/>
            <a:ext cx="8171610" cy="124594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31" name="TextBox 30">
            <a:extLst>
              <a:ext uri="{FF2B5EF4-FFF2-40B4-BE49-F238E27FC236}">
                <a16:creationId xmlns:a16="http://schemas.microsoft.com/office/drawing/2014/main" id="{F97A7DC2-035E-0048-94F5-0A92F33C2E5F}"/>
              </a:ext>
            </a:extLst>
          </p:cNvPr>
          <p:cNvSpPr txBox="1"/>
          <p:nvPr/>
        </p:nvSpPr>
        <p:spPr>
          <a:xfrm>
            <a:off x="358095" y="5610325"/>
            <a:ext cx="7455422" cy="923330"/>
          </a:xfrm>
          <a:prstGeom prst="rect">
            <a:avLst/>
          </a:prstGeom>
          <a:noFill/>
        </p:spPr>
        <p:txBody>
          <a:bodyPr wrap="square" rtlCol="0">
            <a:spAutoFit/>
          </a:bodyPr>
          <a:lstStyle/>
          <a:p>
            <a:r>
              <a:rPr lang="en-US" b="1" dirty="0">
                <a:solidFill>
                  <a:srgbClr val="062350"/>
                </a:solidFill>
                <a:latin typeface="Open Sans" panose="020B0606030504020204" pitchFamily="34" charset="0"/>
                <a:ea typeface="Open Sans" panose="020B0606030504020204" pitchFamily="34" charset="0"/>
                <a:cs typeface="Open Sans" panose="020B0606030504020204" pitchFamily="34" charset="0"/>
              </a:rPr>
              <a:t>Also referred to as the voucher program, the Indiana Choice Scholarship program provides state funding to families of qualifying students to offset tuition. </a:t>
            </a:r>
          </a:p>
        </p:txBody>
      </p:sp>
      <p:pic>
        <p:nvPicPr>
          <p:cNvPr id="5" name="Picture 4">
            <a:extLst>
              <a:ext uri="{FF2B5EF4-FFF2-40B4-BE49-F238E27FC236}">
                <a16:creationId xmlns:a16="http://schemas.microsoft.com/office/drawing/2014/main" id="{3454994D-3372-E44C-80BE-DAD5F87EA6C7}"/>
              </a:ext>
            </a:extLst>
          </p:cNvPr>
          <p:cNvPicPr>
            <a:picLocks noChangeAspect="1"/>
          </p:cNvPicPr>
          <p:nvPr/>
        </p:nvPicPr>
        <p:blipFill>
          <a:blip r:embed="rId6"/>
          <a:stretch>
            <a:fillRect/>
          </a:stretch>
        </p:blipFill>
        <p:spPr>
          <a:xfrm>
            <a:off x="5227466" y="2311252"/>
            <a:ext cx="1011644" cy="1586201"/>
          </a:xfrm>
          <a:prstGeom prst="rect">
            <a:avLst/>
          </a:prstGeom>
        </p:spPr>
      </p:pic>
      <p:pic>
        <p:nvPicPr>
          <p:cNvPr id="7" name="Picture 6">
            <a:extLst>
              <a:ext uri="{FF2B5EF4-FFF2-40B4-BE49-F238E27FC236}">
                <a16:creationId xmlns:a16="http://schemas.microsoft.com/office/drawing/2014/main" id="{5AEBA8D7-B4EA-3C4E-BCA8-756CF7678344}"/>
              </a:ext>
            </a:extLst>
          </p:cNvPr>
          <p:cNvPicPr>
            <a:picLocks noChangeAspect="1"/>
          </p:cNvPicPr>
          <p:nvPr/>
        </p:nvPicPr>
        <p:blipFill>
          <a:blip r:embed="rId7"/>
          <a:stretch>
            <a:fillRect/>
          </a:stretch>
        </p:blipFill>
        <p:spPr>
          <a:xfrm>
            <a:off x="8822953" y="2290207"/>
            <a:ext cx="1540527" cy="1626590"/>
          </a:xfrm>
          <a:prstGeom prst="rect">
            <a:avLst/>
          </a:prstGeom>
        </p:spPr>
      </p:pic>
    </p:spTree>
    <p:extLst>
      <p:ext uri="{BB962C8B-B14F-4D97-AF65-F5344CB8AC3E}">
        <p14:creationId xmlns:p14="http://schemas.microsoft.com/office/powerpoint/2010/main" val="2910123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oup of people posing for a photo&#10;&#10;Description automatically generated with medium confidence">
            <a:extLst>
              <a:ext uri="{FF2B5EF4-FFF2-40B4-BE49-F238E27FC236}">
                <a16:creationId xmlns:a16="http://schemas.microsoft.com/office/drawing/2014/main" id="{355077F6-0E80-3A44-8355-258FA63DEA23}"/>
              </a:ext>
            </a:extLst>
          </p:cNvPr>
          <p:cNvPicPr>
            <a:picLocks noChangeAspect="1"/>
          </p:cNvPicPr>
          <p:nvPr/>
        </p:nvPicPr>
        <p:blipFill rotWithShape="1">
          <a:blip r:embed="rId3"/>
          <a:srcRect t="7833" b="7833"/>
          <a:stretch/>
        </p:blipFill>
        <p:spPr>
          <a:xfrm>
            <a:off x="0" y="-1"/>
            <a:ext cx="12191999" cy="6857999"/>
          </a:xfrm>
          <a:prstGeom prst="rect">
            <a:avLst/>
          </a:prstGeom>
        </p:spPr>
      </p:pic>
      <p:sp>
        <p:nvSpPr>
          <p:cNvPr id="8" name="Rectangle 7">
            <a:extLst>
              <a:ext uri="{FF2B5EF4-FFF2-40B4-BE49-F238E27FC236}">
                <a16:creationId xmlns:a16="http://schemas.microsoft.com/office/drawing/2014/main" id="{F3E728BC-577C-F64A-A65F-69CA800F115A}"/>
              </a:ext>
            </a:extLst>
          </p:cNvPr>
          <p:cNvSpPr/>
          <p:nvPr/>
        </p:nvSpPr>
        <p:spPr>
          <a:xfrm>
            <a:off x="1" y="0"/>
            <a:ext cx="12191999" cy="6858000"/>
          </a:xfrm>
          <a:prstGeom prst="rect">
            <a:avLst/>
          </a:prstGeom>
          <a:solidFill>
            <a:srgbClr val="0623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entagon 11">
            <a:extLst>
              <a:ext uri="{FF2B5EF4-FFF2-40B4-BE49-F238E27FC236}">
                <a16:creationId xmlns:a16="http://schemas.microsoft.com/office/drawing/2014/main" id="{A5BC57EB-097C-8F4A-AEA5-6CC11EFA7415}"/>
              </a:ext>
            </a:extLst>
          </p:cNvPr>
          <p:cNvSpPr/>
          <p:nvPr/>
        </p:nvSpPr>
        <p:spPr>
          <a:xfrm rot="5400000">
            <a:off x="10006900" y="323491"/>
            <a:ext cx="2122127" cy="1475150"/>
          </a:xfrm>
          <a:prstGeom prst="homePlate">
            <a:avLst/>
          </a:prstGeom>
          <a:solidFill>
            <a:srgbClr val="BD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8098552-1A8C-254A-9C9B-937CDBCB1E77}"/>
              </a:ext>
            </a:extLst>
          </p:cNvPr>
          <p:cNvPicPr>
            <a:picLocks noChangeAspect="1"/>
          </p:cNvPicPr>
          <p:nvPr/>
        </p:nvPicPr>
        <p:blipFill>
          <a:blip r:embed="rId4"/>
          <a:stretch>
            <a:fillRect/>
          </a:stretch>
        </p:blipFill>
        <p:spPr>
          <a:xfrm>
            <a:off x="10526783" y="160592"/>
            <a:ext cx="1082359" cy="1504335"/>
          </a:xfrm>
          <a:prstGeom prst="rect">
            <a:avLst/>
          </a:prstGeom>
        </p:spPr>
      </p:pic>
      <p:sp>
        <p:nvSpPr>
          <p:cNvPr id="2" name="TextBox 1">
            <a:extLst>
              <a:ext uri="{FF2B5EF4-FFF2-40B4-BE49-F238E27FC236}">
                <a16:creationId xmlns:a16="http://schemas.microsoft.com/office/drawing/2014/main" id="{373EF18E-1EFE-1F45-ACAC-91D58E0768F3}"/>
              </a:ext>
            </a:extLst>
          </p:cNvPr>
          <p:cNvSpPr txBox="1"/>
          <p:nvPr/>
        </p:nvSpPr>
        <p:spPr>
          <a:xfrm>
            <a:off x="582857" y="414735"/>
            <a:ext cx="8990633"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STUDENT-BASED REQUIREMENTS</a:t>
            </a:r>
          </a:p>
        </p:txBody>
      </p:sp>
      <p:cxnSp>
        <p:nvCxnSpPr>
          <p:cNvPr id="4" name="Straight Connector 3">
            <a:extLst>
              <a:ext uri="{FF2B5EF4-FFF2-40B4-BE49-F238E27FC236}">
                <a16:creationId xmlns:a16="http://schemas.microsoft.com/office/drawing/2014/main" id="{2B832A8F-8682-004D-93FA-343F4117F24B}"/>
              </a:ext>
            </a:extLst>
          </p:cNvPr>
          <p:cNvCxnSpPr>
            <a:cxnSpLocks/>
          </p:cNvCxnSpPr>
          <p:nvPr/>
        </p:nvCxnSpPr>
        <p:spPr>
          <a:xfrm>
            <a:off x="0" y="1061066"/>
            <a:ext cx="8043333" cy="0"/>
          </a:xfrm>
          <a:prstGeom prst="line">
            <a:avLst/>
          </a:prstGeom>
          <a:ln w="38100">
            <a:solidFill>
              <a:srgbClr val="BD99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8C50D25-1F82-0240-A788-D101C02F1883}"/>
              </a:ext>
            </a:extLst>
          </p:cNvPr>
          <p:cNvSpPr txBox="1"/>
          <p:nvPr/>
        </p:nvSpPr>
        <p:spPr>
          <a:xfrm>
            <a:off x="4020391" y="3971925"/>
            <a:ext cx="3432914" cy="1200329"/>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The household’s annual income must be less than 300% of the Federal Reduced Lunch guidelines</a:t>
            </a:r>
          </a:p>
        </p:txBody>
      </p:sp>
      <p:sp>
        <p:nvSpPr>
          <p:cNvPr id="18" name="TextBox 17">
            <a:extLst>
              <a:ext uri="{FF2B5EF4-FFF2-40B4-BE49-F238E27FC236}">
                <a16:creationId xmlns:a16="http://schemas.microsoft.com/office/drawing/2014/main" id="{23CC560B-3EE5-D545-BDD3-5931E5EAE59D}"/>
              </a:ext>
            </a:extLst>
          </p:cNvPr>
          <p:cNvSpPr txBox="1"/>
          <p:nvPr/>
        </p:nvSpPr>
        <p:spPr>
          <a:xfrm>
            <a:off x="857250" y="3992182"/>
            <a:ext cx="2843212" cy="646331"/>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The student must reside in Indiana</a:t>
            </a:r>
          </a:p>
        </p:txBody>
      </p:sp>
      <p:sp>
        <p:nvSpPr>
          <p:cNvPr id="20" name="TextBox 19">
            <a:extLst>
              <a:ext uri="{FF2B5EF4-FFF2-40B4-BE49-F238E27FC236}">
                <a16:creationId xmlns:a16="http://schemas.microsoft.com/office/drawing/2014/main" id="{32D19931-9BDF-7E48-82CA-24AAFEF1A7CB}"/>
              </a:ext>
            </a:extLst>
          </p:cNvPr>
          <p:cNvSpPr txBox="1"/>
          <p:nvPr/>
        </p:nvSpPr>
        <p:spPr>
          <a:xfrm>
            <a:off x="7906594" y="3971925"/>
            <a:ext cx="3567102" cy="1200329"/>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Each student must meet one of eight program tracts determined by the Choice Scholarship program</a:t>
            </a:r>
          </a:p>
        </p:txBody>
      </p:sp>
      <p:cxnSp>
        <p:nvCxnSpPr>
          <p:cNvPr id="26" name="Straight Connector 25">
            <a:extLst>
              <a:ext uri="{FF2B5EF4-FFF2-40B4-BE49-F238E27FC236}">
                <a16:creationId xmlns:a16="http://schemas.microsoft.com/office/drawing/2014/main" id="{534102AD-4846-9342-98A7-2492AD063C33}"/>
              </a:ext>
            </a:extLst>
          </p:cNvPr>
          <p:cNvCxnSpPr/>
          <p:nvPr/>
        </p:nvCxnSpPr>
        <p:spPr>
          <a:xfrm>
            <a:off x="3886201" y="2563433"/>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0AEBF80-371E-3241-AB51-3DA1469058FE}"/>
              </a:ext>
            </a:extLst>
          </p:cNvPr>
          <p:cNvCxnSpPr/>
          <p:nvPr/>
        </p:nvCxnSpPr>
        <p:spPr>
          <a:xfrm>
            <a:off x="7639051" y="2563432"/>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Pentagon 27">
            <a:extLst>
              <a:ext uri="{FF2B5EF4-FFF2-40B4-BE49-F238E27FC236}">
                <a16:creationId xmlns:a16="http://schemas.microsoft.com/office/drawing/2014/main" id="{302462DF-BC82-DD47-AD46-5018318A2C4F}"/>
              </a:ext>
            </a:extLst>
          </p:cNvPr>
          <p:cNvSpPr/>
          <p:nvPr/>
        </p:nvSpPr>
        <p:spPr>
          <a:xfrm>
            <a:off x="2" y="5443539"/>
            <a:ext cx="5571066" cy="124594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31" name="TextBox 30">
            <a:extLst>
              <a:ext uri="{FF2B5EF4-FFF2-40B4-BE49-F238E27FC236}">
                <a16:creationId xmlns:a16="http://schemas.microsoft.com/office/drawing/2014/main" id="{F97A7DC2-035E-0048-94F5-0A92F33C2E5F}"/>
              </a:ext>
            </a:extLst>
          </p:cNvPr>
          <p:cNvSpPr txBox="1"/>
          <p:nvPr/>
        </p:nvSpPr>
        <p:spPr>
          <a:xfrm>
            <a:off x="339911" y="5743346"/>
            <a:ext cx="4992838" cy="646331"/>
          </a:xfrm>
          <a:prstGeom prst="rect">
            <a:avLst/>
          </a:prstGeom>
          <a:noFill/>
        </p:spPr>
        <p:txBody>
          <a:bodyPr wrap="square" rtlCol="0">
            <a:spAutoFit/>
          </a:bodyPr>
          <a:lstStyle/>
          <a:p>
            <a:r>
              <a:rPr lang="en-US" b="1" dirty="0">
                <a:solidFill>
                  <a:srgbClr val="062350"/>
                </a:solidFill>
                <a:latin typeface="Open Sans" panose="020B0606030504020204" pitchFamily="34" charset="0"/>
                <a:ea typeface="Open Sans" panose="020B0606030504020204" pitchFamily="34" charset="0"/>
                <a:cs typeface="Open Sans" panose="020B0606030504020204" pitchFamily="34" charset="0"/>
              </a:rPr>
              <a:t>Your principal will work with you to discover if you meet the three criteria</a:t>
            </a:r>
          </a:p>
        </p:txBody>
      </p:sp>
      <p:pic>
        <p:nvPicPr>
          <p:cNvPr id="5" name="Picture 4">
            <a:extLst>
              <a:ext uri="{FF2B5EF4-FFF2-40B4-BE49-F238E27FC236}">
                <a16:creationId xmlns:a16="http://schemas.microsoft.com/office/drawing/2014/main" id="{3454994D-3372-E44C-80BE-DAD5F87EA6C7}"/>
              </a:ext>
            </a:extLst>
          </p:cNvPr>
          <p:cNvPicPr>
            <a:picLocks noChangeAspect="1"/>
          </p:cNvPicPr>
          <p:nvPr/>
        </p:nvPicPr>
        <p:blipFill>
          <a:blip r:embed="rId5"/>
          <a:stretch>
            <a:fillRect/>
          </a:stretch>
        </p:blipFill>
        <p:spPr>
          <a:xfrm>
            <a:off x="1828520" y="2290207"/>
            <a:ext cx="1011644" cy="1586201"/>
          </a:xfrm>
          <a:prstGeom prst="rect">
            <a:avLst/>
          </a:prstGeom>
        </p:spPr>
      </p:pic>
      <p:pic>
        <p:nvPicPr>
          <p:cNvPr id="9" name="Picture 8">
            <a:extLst>
              <a:ext uri="{FF2B5EF4-FFF2-40B4-BE49-F238E27FC236}">
                <a16:creationId xmlns:a16="http://schemas.microsoft.com/office/drawing/2014/main" id="{F5064356-C74E-2C4B-8748-6294DF00E759}"/>
              </a:ext>
            </a:extLst>
          </p:cNvPr>
          <p:cNvPicPr>
            <a:picLocks noChangeAspect="1"/>
          </p:cNvPicPr>
          <p:nvPr/>
        </p:nvPicPr>
        <p:blipFill>
          <a:blip r:embed="rId6"/>
          <a:stretch>
            <a:fillRect/>
          </a:stretch>
        </p:blipFill>
        <p:spPr>
          <a:xfrm>
            <a:off x="4668684" y="2537154"/>
            <a:ext cx="2070631" cy="1092305"/>
          </a:xfrm>
          <a:prstGeom prst="rect">
            <a:avLst/>
          </a:prstGeom>
        </p:spPr>
      </p:pic>
      <p:pic>
        <p:nvPicPr>
          <p:cNvPr id="10" name="Picture 9">
            <a:extLst>
              <a:ext uri="{FF2B5EF4-FFF2-40B4-BE49-F238E27FC236}">
                <a16:creationId xmlns:a16="http://schemas.microsoft.com/office/drawing/2014/main" id="{608CCAF0-6BFE-A84E-AA06-E088A6E85295}"/>
              </a:ext>
            </a:extLst>
          </p:cNvPr>
          <p:cNvPicPr>
            <a:picLocks noChangeAspect="1"/>
          </p:cNvPicPr>
          <p:nvPr/>
        </p:nvPicPr>
        <p:blipFill>
          <a:blip r:embed="rId7"/>
          <a:stretch>
            <a:fillRect/>
          </a:stretch>
        </p:blipFill>
        <p:spPr>
          <a:xfrm>
            <a:off x="8939020" y="2407961"/>
            <a:ext cx="1726503" cy="1584221"/>
          </a:xfrm>
          <a:prstGeom prst="rect">
            <a:avLst/>
          </a:prstGeom>
        </p:spPr>
      </p:pic>
    </p:spTree>
    <p:extLst>
      <p:ext uri="{BB962C8B-B14F-4D97-AF65-F5344CB8AC3E}">
        <p14:creationId xmlns:p14="http://schemas.microsoft.com/office/powerpoint/2010/main" val="3107688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sky, tree, outdoor, tower&#10;&#10;Description automatically generated">
            <a:extLst>
              <a:ext uri="{FF2B5EF4-FFF2-40B4-BE49-F238E27FC236}">
                <a16:creationId xmlns:a16="http://schemas.microsoft.com/office/drawing/2014/main" id="{1CE2598D-D18F-D545-ADF0-2B063D857AA0}"/>
              </a:ext>
            </a:extLst>
          </p:cNvPr>
          <p:cNvPicPr>
            <a:picLocks noChangeAspect="1"/>
          </p:cNvPicPr>
          <p:nvPr/>
        </p:nvPicPr>
        <p:blipFill rotWithShape="1">
          <a:blip r:embed="rId3"/>
          <a:srcRect t="8680" b="16382"/>
          <a:stretch/>
        </p:blipFill>
        <p:spPr>
          <a:xfrm>
            <a:off x="0" y="1"/>
            <a:ext cx="12201996" cy="6857998"/>
          </a:xfrm>
          <a:prstGeom prst="rect">
            <a:avLst/>
          </a:prstGeom>
        </p:spPr>
      </p:pic>
      <p:sp>
        <p:nvSpPr>
          <p:cNvPr id="8" name="Rectangle 7">
            <a:extLst>
              <a:ext uri="{FF2B5EF4-FFF2-40B4-BE49-F238E27FC236}">
                <a16:creationId xmlns:a16="http://schemas.microsoft.com/office/drawing/2014/main" id="{F3E728BC-577C-F64A-A65F-69CA800F115A}"/>
              </a:ext>
            </a:extLst>
          </p:cNvPr>
          <p:cNvSpPr/>
          <p:nvPr/>
        </p:nvSpPr>
        <p:spPr>
          <a:xfrm>
            <a:off x="0" y="0"/>
            <a:ext cx="12191999" cy="6858000"/>
          </a:xfrm>
          <a:prstGeom prst="rect">
            <a:avLst/>
          </a:prstGeom>
          <a:solidFill>
            <a:srgbClr val="0623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entagon 11">
            <a:extLst>
              <a:ext uri="{FF2B5EF4-FFF2-40B4-BE49-F238E27FC236}">
                <a16:creationId xmlns:a16="http://schemas.microsoft.com/office/drawing/2014/main" id="{A5BC57EB-097C-8F4A-AEA5-6CC11EFA7415}"/>
              </a:ext>
            </a:extLst>
          </p:cNvPr>
          <p:cNvSpPr/>
          <p:nvPr/>
        </p:nvSpPr>
        <p:spPr>
          <a:xfrm rot="5400000">
            <a:off x="10006900" y="323491"/>
            <a:ext cx="2122127" cy="1475150"/>
          </a:xfrm>
          <a:prstGeom prst="homePlate">
            <a:avLst/>
          </a:prstGeom>
          <a:solidFill>
            <a:srgbClr val="BD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8098552-1A8C-254A-9C9B-937CDBCB1E77}"/>
              </a:ext>
            </a:extLst>
          </p:cNvPr>
          <p:cNvPicPr>
            <a:picLocks noChangeAspect="1"/>
          </p:cNvPicPr>
          <p:nvPr/>
        </p:nvPicPr>
        <p:blipFill>
          <a:blip r:embed="rId4"/>
          <a:stretch>
            <a:fillRect/>
          </a:stretch>
        </p:blipFill>
        <p:spPr>
          <a:xfrm>
            <a:off x="10526783" y="160592"/>
            <a:ext cx="1082359" cy="1504335"/>
          </a:xfrm>
          <a:prstGeom prst="rect">
            <a:avLst/>
          </a:prstGeom>
        </p:spPr>
      </p:pic>
      <p:sp>
        <p:nvSpPr>
          <p:cNvPr id="2" name="TextBox 1">
            <a:extLst>
              <a:ext uri="{FF2B5EF4-FFF2-40B4-BE49-F238E27FC236}">
                <a16:creationId xmlns:a16="http://schemas.microsoft.com/office/drawing/2014/main" id="{373EF18E-1EFE-1F45-ACAC-91D58E0768F3}"/>
              </a:ext>
            </a:extLst>
          </p:cNvPr>
          <p:cNvSpPr txBox="1"/>
          <p:nvPr/>
        </p:nvSpPr>
        <p:spPr>
          <a:xfrm>
            <a:off x="582857" y="414735"/>
            <a:ext cx="8990633"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STUDENT-BASED REQUIREMENTS</a:t>
            </a:r>
          </a:p>
        </p:txBody>
      </p:sp>
      <p:cxnSp>
        <p:nvCxnSpPr>
          <p:cNvPr id="4" name="Straight Connector 3">
            <a:extLst>
              <a:ext uri="{FF2B5EF4-FFF2-40B4-BE49-F238E27FC236}">
                <a16:creationId xmlns:a16="http://schemas.microsoft.com/office/drawing/2014/main" id="{2B832A8F-8682-004D-93FA-343F4117F24B}"/>
              </a:ext>
            </a:extLst>
          </p:cNvPr>
          <p:cNvCxnSpPr>
            <a:cxnSpLocks/>
          </p:cNvCxnSpPr>
          <p:nvPr/>
        </p:nvCxnSpPr>
        <p:spPr>
          <a:xfrm>
            <a:off x="0" y="1061066"/>
            <a:ext cx="8043333" cy="0"/>
          </a:xfrm>
          <a:prstGeom prst="line">
            <a:avLst/>
          </a:prstGeom>
          <a:ln w="38100">
            <a:solidFill>
              <a:srgbClr val="BD9900"/>
            </a:solidFill>
          </a:ln>
        </p:spPr>
        <p:style>
          <a:lnRef idx="1">
            <a:schemeClr val="accent1"/>
          </a:lnRef>
          <a:fillRef idx="0">
            <a:schemeClr val="accent1"/>
          </a:fillRef>
          <a:effectRef idx="0">
            <a:schemeClr val="accent1"/>
          </a:effectRef>
          <a:fontRef idx="minor">
            <a:schemeClr val="tx1"/>
          </a:fontRef>
        </p:style>
      </p:cxnSp>
      <p:sp>
        <p:nvSpPr>
          <p:cNvPr id="28" name="Pentagon 27">
            <a:extLst>
              <a:ext uri="{FF2B5EF4-FFF2-40B4-BE49-F238E27FC236}">
                <a16:creationId xmlns:a16="http://schemas.microsoft.com/office/drawing/2014/main" id="{302462DF-BC82-DD47-AD46-5018318A2C4F}"/>
              </a:ext>
            </a:extLst>
          </p:cNvPr>
          <p:cNvSpPr/>
          <p:nvPr/>
        </p:nvSpPr>
        <p:spPr>
          <a:xfrm>
            <a:off x="2" y="5443539"/>
            <a:ext cx="5486398" cy="124594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31" name="TextBox 30">
            <a:extLst>
              <a:ext uri="{FF2B5EF4-FFF2-40B4-BE49-F238E27FC236}">
                <a16:creationId xmlns:a16="http://schemas.microsoft.com/office/drawing/2014/main" id="{F97A7DC2-035E-0048-94F5-0A92F33C2E5F}"/>
              </a:ext>
            </a:extLst>
          </p:cNvPr>
          <p:cNvSpPr txBox="1"/>
          <p:nvPr/>
        </p:nvSpPr>
        <p:spPr>
          <a:xfrm>
            <a:off x="358095" y="5610325"/>
            <a:ext cx="4823505" cy="923330"/>
          </a:xfrm>
          <a:prstGeom prst="rect">
            <a:avLst/>
          </a:prstGeom>
          <a:noFill/>
        </p:spPr>
        <p:txBody>
          <a:bodyPr wrap="square" rtlCol="0">
            <a:spAutoFit/>
          </a:bodyPr>
          <a:lstStyle/>
          <a:p>
            <a:r>
              <a:rPr lang="en-US" b="1" dirty="0">
                <a:solidFill>
                  <a:srgbClr val="062350"/>
                </a:solidFill>
                <a:latin typeface="Open Sans" panose="020B0606030504020204" pitchFamily="34" charset="0"/>
                <a:ea typeface="Open Sans" panose="020B0606030504020204" pitchFamily="34" charset="0"/>
                <a:cs typeface="Open Sans" panose="020B0606030504020204" pitchFamily="34" charset="0"/>
              </a:rPr>
              <a:t>Qualifying students have an annual household income of less than 300% of the Federal Reduced Lunch guidelines.</a:t>
            </a:r>
          </a:p>
        </p:txBody>
      </p:sp>
      <p:cxnSp>
        <p:nvCxnSpPr>
          <p:cNvPr id="23" name="Straight Connector 22">
            <a:extLst>
              <a:ext uri="{FF2B5EF4-FFF2-40B4-BE49-F238E27FC236}">
                <a16:creationId xmlns:a16="http://schemas.microsoft.com/office/drawing/2014/main" id="{4C1E7EE2-D48C-B74C-BC0A-31C465D2F8B9}"/>
              </a:ext>
            </a:extLst>
          </p:cNvPr>
          <p:cNvCxnSpPr>
            <a:cxnSpLocks/>
          </p:cNvCxnSpPr>
          <p:nvPr/>
        </p:nvCxnSpPr>
        <p:spPr>
          <a:xfrm>
            <a:off x="5652945" y="1973874"/>
            <a:ext cx="9525" cy="3100743"/>
          </a:xfrm>
          <a:prstGeom prst="line">
            <a:avLst/>
          </a:prstGeom>
          <a:ln w="38100">
            <a:solidFill>
              <a:srgbClr val="BD9900"/>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CCEA72C6-5CA6-E348-87FA-4B815C366D60}"/>
              </a:ext>
            </a:extLst>
          </p:cNvPr>
          <p:cNvPicPr>
            <a:picLocks noChangeAspect="1"/>
          </p:cNvPicPr>
          <p:nvPr/>
        </p:nvPicPr>
        <p:blipFill>
          <a:blip r:embed="rId5"/>
          <a:srcRect/>
          <a:stretch/>
        </p:blipFill>
        <p:spPr>
          <a:xfrm>
            <a:off x="1076113" y="1961292"/>
            <a:ext cx="9218553" cy="3243009"/>
          </a:xfrm>
          <a:prstGeom prst="rect">
            <a:avLst/>
          </a:prstGeom>
        </p:spPr>
      </p:pic>
      <p:sp>
        <p:nvSpPr>
          <p:cNvPr id="16" name="TextBox 15">
            <a:extLst>
              <a:ext uri="{FF2B5EF4-FFF2-40B4-BE49-F238E27FC236}">
                <a16:creationId xmlns:a16="http://schemas.microsoft.com/office/drawing/2014/main" id="{AB133699-C087-8642-8B3C-D2E75ECD4F04}"/>
              </a:ext>
            </a:extLst>
          </p:cNvPr>
          <p:cNvSpPr txBox="1"/>
          <p:nvPr/>
        </p:nvSpPr>
        <p:spPr>
          <a:xfrm>
            <a:off x="7924800" y="5981600"/>
            <a:ext cx="3015188" cy="461665"/>
          </a:xfrm>
          <a:prstGeom prst="rect">
            <a:avLst/>
          </a:prstGeom>
          <a:noFill/>
        </p:spPr>
        <p:txBody>
          <a:bodyPr wrap="square" rtlCol="0">
            <a:spAutoFit/>
          </a:bodyPr>
          <a:lstStyle/>
          <a:p>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*Income limits based on 300% Federal Reduced Lunch Guidelines, 2022-23</a:t>
            </a:r>
          </a:p>
        </p:txBody>
      </p:sp>
    </p:spTree>
    <p:extLst>
      <p:ext uri="{BB962C8B-B14F-4D97-AF65-F5344CB8AC3E}">
        <p14:creationId xmlns:p14="http://schemas.microsoft.com/office/powerpoint/2010/main" val="550025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sky, tree, outdoor, tower&#10;&#10;Description automatically generated">
            <a:extLst>
              <a:ext uri="{FF2B5EF4-FFF2-40B4-BE49-F238E27FC236}">
                <a16:creationId xmlns:a16="http://schemas.microsoft.com/office/drawing/2014/main" id="{1CE2598D-D18F-D545-ADF0-2B063D857AA0}"/>
              </a:ext>
            </a:extLst>
          </p:cNvPr>
          <p:cNvPicPr>
            <a:picLocks noChangeAspect="1"/>
          </p:cNvPicPr>
          <p:nvPr/>
        </p:nvPicPr>
        <p:blipFill rotWithShape="1">
          <a:blip r:embed="rId3"/>
          <a:srcRect t="8680" b="16382"/>
          <a:stretch/>
        </p:blipFill>
        <p:spPr>
          <a:xfrm>
            <a:off x="0" y="1"/>
            <a:ext cx="12201996" cy="6857998"/>
          </a:xfrm>
          <a:prstGeom prst="rect">
            <a:avLst/>
          </a:prstGeom>
        </p:spPr>
      </p:pic>
      <p:sp>
        <p:nvSpPr>
          <p:cNvPr id="8" name="Rectangle 7">
            <a:extLst>
              <a:ext uri="{FF2B5EF4-FFF2-40B4-BE49-F238E27FC236}">
                <a16:creationId xmlns:a16="http://schemas.microsoft.com/office/drawing/2014/main" id="{F3E728BC-577C-F64A-A65F-69CA800F115A}"/>
              </a:ext>
            </a:extLst>
          </p:cNvPr>
          <p:cNvSpPr/>
          <p:nvPr/>
        </p:nvSpPr>
        <p:spPr>
          <a:xfrm>
            <a:off x="0" y="0"/>
            <a:ext cx="12191999" cy="6858000"/>
          </a:xfrm>
          <a:prstGeom prst="rect">
            <a:avLst/>
          </a:prstGeom>
          <a:solidFill>
            <a:srgbClr val="0623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entagon 11">
            <a:extLst>
              <a:ext uri="{FF2B5EF4-FFF2-40B4-BE49-F238E27FC236}">
                <a16:creationId xmlns:a16="http://schemas.microsoft.com/office/drawing/2014/main" id="{A5BC57EB-097C-8F4A-AEA5-6CC11EFA7415}"/>
              </a:ext>
            </a:extLst>
          </p:cNvPr>
          <p:cNvSpPr/>
          <p:nvPr/>
        </p:nvSpPr>
        <p:spPr>
          <a:xfrm rot="5400000">
            <a:off x="10006900" y="323491"/>
            <a:ext cx="2122127" cy="1475150"/>
          </a:xfrm>
          <a:prstGeom prst="homePlate">
            <a:avLst/>
          </a:prstGeom>
          <a:solidFill>
            <a:srgbClr val="BD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8098552-1A8C-254A-9C9B-937CDBCB1E77}"/>
              </a:ext>
            </a:extLst>
          </p:cNvPr>
          <p:cNvPicPr>
            <a:picLocks noChangeAspect="1"/>
          </p:cNvPicPr>
          <p:nvPr/>
        </p:nvPicPr>
        <p:blipFill>
          <a:blip r:embed="rId4"/>
          <a:stretch>
            <a:fillRect/>
          </a:stretch>
        </p:blipFill>
        <p:spPr>
          <a:xfrm>
            <a:off x="10526783" y="160592"/>
            <a:ext cx="1082359" cy="1504335"/>
          </a:xfrm>
          <a:prstGeom prst="rect">
            <a:avLst/>
          </a:prstGeom>
        </p:spPr>
      </p:pic>
      <p:sp>
        <p:nvSpPr>
          <p:cNvPr id="2" name="TextBox 1">
            <a:extLst>
              <a:ext uri="{FF2B5EF4-FFF2-40B4-BE49-F238E27FC236}">
                <a16:creationId xmlns:a16="http://schemas.microsoft.com/office/drawing/2014/main" id="{373EF18E-1EFE-1F45-ACAC-91D58E0768F3}"/>
              </a:ext>
            </a:extLst>
          </p:cNvPr>
          <p:cNvSpPr txBox="1"/>
          <p:nvPr/>
        </p:nvSpPr>
        <p:spPr>
          <a:xfrm>
            <a:off x="582857" y="414735"/>
            <a:ext cx="8990633"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ELIGIBILITY TRACKS</a:t>
            </a:r>
          </a:p>
        </p:txBody>
      </p:sp>
      <p:cxnSp>
        <p:nvCxnSpPr>
          <p:cNvPr id="4" name="Straight Connector 3">
            <a:extLst>
              <a:ext uri="{FF2B5EF4-FFF2-40B4-BE49-F238E27FC236}">
                <a16:creationId xmlns:a16="http://schemas.microsoft.com/office/drawing/2014/main" id="{2B832A8F-8682-004D-93FA-343F4117F24B}"/>
              </a:ext>
            </a:extLst>
          </p:cNvPr>
          <p:cNvCxnSpPr>
            <a:cxnSpLocks/>
          </p:cNvCxnSpPr>
          <p:nvPr/>
        </p:nvCxnSpPr>
        <p:spPr>
          <a:xfrm>
            <a:off x="0" y="1061066"/>
            <a:ext cx="5084618" cy="0"/>
          </a:xfrm>
          <a:prstGeom prst="line">
            <a:avLst/>
          </a:prstGeom>
          <a:ln w="38100">
            <a:solidFill>
              <a:srgbClr val="BD99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9D056AF-7655-CD4F-BF9C-9835CD90AA9D}"/>
              </a:ext>
            </a:extLst>
          </p:cNvPr>
          <p:cNvCxnSpPr/>
          <p:nvPr/>
        </p:nvCxnSpPr>
        <p:spPr>
          <a:xfrm>
            <a:off x="3185967" y="2957590"/>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94A87CA-41B6-204B-9130-E1777EB3680E}"/>
              </a:ext>
            </a:extLst>
          </p:cNvPr>
          <p:cNvCxnSpPr/>
          <p:nvPr/>
        </p:nvCxnSpPr>
        <p:spPr>
          <a:xfrm>
            <a:off x="5885872" y="2957589"/>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4968C40-61D6-944E-9E0D-2BEF5F9D3C74}"/>
              </a:ext>
            </a:extLst>
          </p:cNvPr>
          <p:cNvCxnSpPr/>
          <p:nvPr/>
        </p:nvCxnSpPr>
        <p:spPr>
          <a:xfrm>
            <a:off x="8587508" y="2957589"/>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94B58C6-8BC8-F94F-BC7C-CEFA451FE9FE}"/>
              </a:ext>
            </a:extLst>
          </p:cNvPr>
          <p:cNvSpPr txBox="1"/>
          <p:nvPr/>
        </p:nvSpPr>
        <p:spPr>
          <a:xfrm>
            <a:off x="690605" y="2311257"/>
            <a:ext cx="2281381" cy="646331"/>
          </a:xfrm>
          <a:prstGeom prst="rect">
            <a:avLst/>
          </a:prstGeom>
          <a:solidFill>
            <a:srgbClr val="BD9900"/>
          </a:solid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PREVIOUS SGO</a:t>
            </a:r>
          </a:p>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AWARD TRACK</a:t>
            </a:r>
          </a:p>
        </p:txBody>
      </p:sp>
      <p:sp>
        <p:nvSpPr>
          <p:cNvPr id="22" name="TextBox 21">
            <a:extLst>
              <a:ext uri="{FF2B5EF4-FFF2-40B4-BE49-F238E27FC236}">
                <a16:creationId xmlns:a16="http://schemas.microsoft.com/office/drawing/2014/main" id="{8068E66F-0400-4646-9C4A-C7AB3692AE9D}"/>
              </a:ext>
            </a:extLst>
          </p:cNvPr>
          <p:cNvSpPr txBox="1"/>
          <p:nvPr/>
        </p:nvSpPr>
        <p:spPr>
          <a:xfrm>
            <a:off x="6096000" y="2311258"/>
            <a:ext cx="2281381" cy="646331"/>
          </a:xfrm>
          <a:prstGeom prst="rect">
            <a:avLst/>
          </a:prstGeom>
          <a:solidFill>
            <a:srgbClr val="BD9900"/>
          </a:solid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SPECIAL ED</a:t>
            </a:r>
          </a:p>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TRACK</a:t>
            </a:r>
          </a:p>
        </p:txBody>
      </p:sp>
      <p:sp>
        <p:nvSpPr>
          <p:cNvPr id="24" name="TextBox 23">
            <a:extLst>
              <a:ext uri="{FF2B5EF4-FFF2-40B4-BE49-F238E27FC236}">
                <a16:creationId xmlns:a16="http://schemas.microsoft.com/office/drawing/2014/main" id="{BC546801-21DE-6B4B-9070-21D62CE08B4A}"/>
              </a:ext>
            </a:extLst>
          </p:cNvPr>
          <p:cNvSpPr txBox="1"/>
          <p:nvPr/>
        </p:nvSpPr>
        <p:spPr>
          <a:xfrm>
            <a:off x="3399949" y="2311257"/>
            <a:ext cx="2281381" cy="646331"/>
          </a:xfrm>
          <a:prstGeom prst="rect">
            <a:avLst/>
          </a:prstGeom>
          <a:solidFill>
            <a:srgbClr val="BD9900"/>
          </a:solid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SIBLING</a:t>
            </a:r>
          </a:p>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TRACK</a:t>
            </a:r>
          </a:p>
        </p:txBody>
      </p:sp>
      <p:sp>
        <p:nvSpPr>
          <p:cNvPr id="25" name="TextBox 24">
            <a:extLst>
              <a:ext uri="{FF2B5EF4-FFF2-40B4-BE49-F238E27FC236}">
                <a16:creationId xmlns:a16="http://schemas.microsoft.com/office/drawing/2014/main" id="{66F5F639-CBCA-9448-81DF-446E57F5856F}"/>
              </a:ext>
            </a:extLst>
          </p:cNvPr>
          <p:cNvSpPr txBox="1"/>
          <p:nvPr/>
        </p:nvSpPr>
        <p:spPr>
          <a:xfrm>
            <a:off x="8799759" y="2311257"/>
            <a:ext cx="2281381" cy="646331"/>
          </a:xfrm>
          <a:prstGeom prst="rect">
            <a:avLst/>
          </a:prstGeom>
          <a:solidFill>
            <a:srgbClr val="BD9900"/>
          </a:solid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Previous Choice Scholarship Track</a:t>
            </a:r>
          </a:p>
        </p:txBody>
      </p:sp>
      <p:sp>
        <p:nvSpPr>
          <p:cNvPr id="7" name="TextBox 6">
            <a:extLst>
              <a:ext uri="{FF2B5EF4-FFF2-40B4-BE49-F238E27FC236}">
                <a16:creationId xmlns:a16="http://schemas.microsoft.com/office/drawing/2014/main" id="{39EE3CF5-3DEF-F144-A94F-B6554665EE5A}"/>
              </a:ext>
            </a:extLst>
          </p:cNvPr>
          <p:cNvSpPr txBox="1"/>
          <p:nvPr/>
        </p:nvSpPr>
        <p:spPr>
          <a:xfrm>
            <a:off x="690605" y="3217333"/>
            <a:ext cx="2281381" cy="1477328"/>
          </a:xfrm>
          <a:prstGeom prst="rect">
            <a:avLst/>
          </a:prstGeom>
          <a:noFill/>
        </p:spPr>
        <p:txBody>
          <a:bodyPr wrap="square" rtlCol="0">
            <a:spAutoFit/>
          </a:bodyPr>
          <a:lstStyle/>
          <a:p>
            <a:r>
              <a:rPr lang="en-US" dirty="0">
                <a:solidFill>
                  <a:schemeClr val="bg1"/>
                </a:solidFill>
              </a:rPr>
              <a:t>Student has received a scholarship award from an approved SGO in a previous school year.</a:t>
            </a:r>
          </a:p>
        </p:txBody>
      </p:sp>
      <p:sp>
        <p:nvSpPr>
          <p:cNvPr id="26" name="TextBox 25">
            <a:extLst>
              <a:ext uri="{FF2B5EF4-FFF2-40B4-BE49-F238E27FC236}">
                <a16:creationId xmlns:a16="http://schemas.microsoft.com/office/drawing/2014/main" id="{C7BD6885-966B-A240-8BD9-911190B40C3A}"/>
              </a:ext>
            </a:extLst>
          </p:cNvPr>
          <p:cNvSpPr txBox="1"/>
          <p:nvPr/>
        </p:nvSpPr>
        <p:spPr>
          <a:xfrm>
            <a:off x="3399949" y="3227151"/>
            <a:ext cx="2281381" cy="1754326"/>
          </a:xfrm>
          <a:prstGeom prst="rect">
            <a:avLst/>
          </a:prstGeom>
          <a:noFill/>
        </p:spPr>
        <p:txBody>
          <a:bodyPr wrap="square" rtlCol="0">
            <a:spAutoFit/>
          </a:bodyPr>
          <a:lstStyle/>
          <a:p>
            <a:r>
              <a:rPr lang="en-US" dirty="0">
                <a:solidFill>
                  <a:schemeClr val="bg1"/>
                </a:solidFill>
              </a:rPr>
              <a:t>Student has a sibling who received either a Choice Scholarship or a scholarship from an approved SGO in a preceding school year.</a:t>
            </a:r>
          </a:p>
        </p:txBody>
      </p:sp>
      <p:sp>
        <p:nvSpPr>
          <p:cNvPr id="27" name="TextBox 26">
            <a:extLst>
              <a:ext uri="{FF2B5EF4-FFF2-40B4-BE49-F238E27FC236}">
                <a16:creationId xmlns:a16="http://schemas.microsoft.com/office/drawing/2014/main" id="{A6357222-A181-6149-9949-9148ABE6930A}"/>
              </a:ext>
            </a:extLst>
          </p:cNvPr>
          <p:cNvSpPr txBox="1"/>
          <p:nvPr/>
        </p:nvSpPr>
        <p:spPr>
          <a:xfrm>
            <a:off x="5993728" y="3217333"/>
            <a:ext cx="2281381" cy="2031325"/>
          </a:xfrm>
          <a:prstGeom prst="rect">
            <a:avLst/>
          </a:prstGeom>
          <a:noFill/>
        </p:spPr>
        <p:txBody>
          <a:bodyPr wrap="square" rtlCol="0">
            <a:spAutoFit/>
          </a:bodyPr>
          <a:lstStyle/>
          <a:p>
            <a:r>
              <a:rPr lang="en-US" dirty="0">
                <a:solidFill>
                  <a:schemeClr val="bg1"/>
                </a:solidFill>
              </a:rPr>
              <a:t>The student must have a disability that requires special education services, an IEP or a Service Plan has been developed for the student.</a:t>
            </a:r>
          </a:p>
        </p:txBody>
      </p:sp>
      <p:sp>
        <p:nvSpPr>
          <p:cNvPr id="29" name="TextBox 28">
            <a:extLst>
              <a:ext uri="{FF2B5EF4-FFF2-40B4-BE49-F238E27FC236}">
                <a16:creationId xmlns:a16="http://schemas.microsoft.com/office/drawing/2014/main" id="{D709B0B7-ACEF-3D48-9E90-EA79D9F06454}"/>
              </a:ext>
            </a:extLst>
          </p:cNvPr>
          <p:cNvSpPr txBox="1"/>
          <p:nvPr/>
        </p:nvSpPr>
        <p:spPr>
          <a:xfrm>
            <a:off x="8799759" y="3217333"/>
            <a:ext cx="2281381" cy="1477328"/>
          </a:xfrm>
          <a:prstGeom prst="rect">
            <a:avLst/>
          </a:prstGeom>
          <a:noFill/>
        </p:spPr>
        <p:txBody>
          <a:bodyPr wrap="square" rtlCol="0">
            <a:spAutoFit/>
          </a:bodyPr>
          <a:lstStyle/>
          <a:p>
            <a:r>
              <a:rPr lang="en-US" dirty="0">
                <a:solidFill>
                  <a:schemeClr val="bg1"/>
                </a:solidFill>
              </a:rPr>
              <a:t>The student must have received a Choice Scholarship in a preceding school year.</a:t>
            </a:r>
          </a:p>
        </p:txBody>
      </p:sp>
      <p:sp>
        <p:nvSpPr>
          <p:cNvPr id="30" name="Pentagon 29">
            <a:extLst>
              <a:ext uri="{FF2B5EF4-FFF2-40B4-BE49-F238E27FC236}">
                <a16:creationId xmlns:a16="http://schemas.microsoft.com/office/drawing/2014/main" id="{ED0F7267-8C3F-0C4F-862F-11FCA8FD1F0A}"/>
              </a:ext>
            </a:extLst>
          </p:cNvPr>
          <p:cNvSpPr/>
          <p:nvPr/>
        </p:nvSpPr>
        <p:spPr>
          <a:xfrm>
            <a:off x="1" y="5443539"/>
            <a:ext cx="7298263" cy="124594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32" name="TextBox 31">
            <a:extLst>
              <a:ext uri="{FF2B5EF4-FFF2-40B4-BE49-F238E27FC236}">
                <a16:creationId xmlns:a16="http://schemas.microsoft.com/office/drawing/2014/main" id="{C46587D6-C5F2-E64F-B2DA-58CD4A773D5B}"/>
              </a:ext>
            </a:extLst>
          </p:cNvPr>
          <p:cNvSpPr txBox="1"/>
          <p:nvPr/>
        </p:nvSpPr>
        <p:spPr>
          <a:xfrm>
            <a:off x="358095" y="5610325"/>
            <a:ext cx="6466036" cy="923330"/>
          </a:xfrm>
          <a:prstGeom prst="rect">
            <a:avLst/>
          </a:prstGeom>
          <a:noFill/>
        </p:spPr>
        <p:txBody>
          <a:bodyPr wrap="square" rtlCol="0">
            <a:spAutoFit/>
          </a:bodyPr>
          <a:lstStyle/>
          <a:p>
            <a:r>
              <a:rPr lang="en-US" b="1" dirty="0">
                <a:solidFill>
                  <a:srgbClr val="062350"/>
                </a:solidFill>
                <a:latin typeface="Open Sans" panose="020B0606030504020204" pitchFamily="34" charset="0"/>
                <a:ea typeface="Open Sans" panose="020B0606030504020204" pitchFamily="34" charset="0"/>
                <a:cs typeface="Open Sans" panose="020B0606030504020204" pitchFamily="34" charset="0"/>
              </a:rPr>
              <a:t>Unless otherwise stated, prior school years do not have to immediately precede the school year for which the student is applying for a Choice Scholarship.</a:t>
            </a:r>
          </a:p>
        </p:txBody>
      </p:sp>
    </p:spTree>
    <p:extLst>
      <p:ext uri="{BB962C8B-B14F-4D97-AF65-F5344CB8AC3E}">
        <p14:creationId xmlns:p14="http://schemas.microsoft.com/office/powerpoint/2010/main" val="185731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sky, tree, outdoor, tower&#10;&#10;Description automatically generated">
            <a:extLst>
              <a:ext uri="{FF2B5EF4-FFF2-40B4-BE49-F238E27FC236}">
                <a16:creationId xmlns:a16="http://schemas.microsoft.com/office/drawing/2014/main" id="{1CE2598D-D18F-D545-ADF0-2B063D857AA0}"/>
              </a:ext>
            </a:extLst>
          </p:cNvPr>
          <p:cNvPicPr>
            <a:picLocks noChangeAspect="1"/>
          </p:cNvPicPr>
          <p:nvPr/>
        </p:nvPicPr>
        <p:blipFill rotWithShape="1">
          <a:blip r:embed="rId3"/>
          <a:srcRect t="8680" b="16382"/>
          <a:stretch/>
        </p:blipFill>
        <p:spPr>
          <a:xfrm>
            <a:off x="0" y="1"/>
            <a:ext cx="12201996" cy="6857998"/>
          </a:xfrm>
          <a:prstGeom prst="rect">
            <a:avLst/>
          </a:prstGeom>
        </p:spPr>
      </p:pic>
      <p:sp>
        <p:nvSpPr>
          <p:cNvPr id="8" name="Rectangle 7">
            <a:extLst>
              <a:ext uri="{FF2B5EF4-FFF2-40B4-BE49-F238E27FC236}">
                <a16:creationId xmlns:a16="http://schemas.microsoft.com/office/drawing/2014/main" id="{F3E728BC-577C-F64A-A65F-69CA800F115A}"/>
              </a:ext>
            </a:extLst>
          </p:cNvPr>
          <p:cNvSpPr/>
          <p:nvPr/>
        </p:nvSpPr>
        <p:spPr>
          <a:xfrm>
            <a:off x="0" y="0"/>
            <a:ext cx="12191999" cy="6858000"/>
          </a:xfrm>
          <a:prstGeom prst="rect">
            <a:avLst/>
          </a:prstGeom>
          <a:solidFill>
            <a:srgbClr val="0623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entagon 11">
            <a:extLst>
              <a:ext uri="{FF2B5EF4-FFF2-40B4-BE49-F238E27FC236}">
                <a16:creationId xmlns:a16="http://schemas.microsoft.com/office/drawing/2014/main" id="{A5BC57EB-097C-8F4A-AEA5-6CC11EFA7415}"/>
              </a:ext>
            </a:extLst>
          </p:cNvPr>
          <p:cNvSpPr/>
          <p:nvPr/>
        </p:nvSpPr>
        <p:spPr>
          <a:xfrm rot="5400000">
            <a:off x="10006900" y="323491"/>
            <a:ext cx="2122127" cy="1475150"/>
          </a:xfrm>
          <a:prstGeom prst="homePlate">
            <a:avLst/>
          </a:prstGeom>
          <a:solidFill>
            <a:srgbClr val="BD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8098552-1A8C-254A-9C9B-937CDBCB1E77}"/>
              </a:ext>
            </a:extLst>
          </p:cNvPr>
          <p:cNvPicPr>
            <a:picLocks noChangeAspect="1"/>
          </p:cNvPicPr>
          <p:nvPr/>
        </p:nvPicPr>
        <p:blipFill>
          <a:blip r:embed="rId4"/>
          <a:stretch>
            <a:fillRect/>
          </a:stretch>
        </p:blipFill>
        <p:spPr>
          <a:xfrm>
            <a:off x="10526783" y="160592"/>
            <a:ext cx="1082359" cy="1504335"/>
          </a:xfrm>
          <a:prstGeom prst="rect">
            <a:avLst/>
          </a:prstGeom>
        </p:spPr>
      </p:pic>
      <p:sp>
        <p:nvSpPr>
          <p:cNvPr id="2" name="TextBox 1">
            <a:extLst>
              <a:ext uri="{FF2B5EF4-FFF2-40B4-BE49-F238E27FC236}">
                <a16:creationId xmlns:a16="http://schemas.microsoft.com/office/drawing/2014/main" id="{373EF18E-1EFE-1F45-ACAC-91D58E0768F3}"/>
              </a:ext>
            </a:extLst>
          </p:cNvPr>
          <p:cNvSpPr txBox="1"/>
          <p:nvPr/>
        </p:nvSpPr>
        <p:spPr>
          <a:xfrm>
            <a:off x="582857" y="414735"/>
            <a:ext cx="8990633"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ELIGIBILITY TRACKS</a:t>
            </a:r>
          </a:p>
        </p:txBody>
      </p:sp>
      <p:cxnSp>
        <p:nvCxnSpPr>
          <p:cNvPr id="4" name="Straight Connector 3">
            <a:extLst>
              <a:ext uri="{FF2B5EF4-FFF2-40B4-BE49-F238E27FC236}">
                <a16:creationId xmlns:a16="http://schemas.microsoft.com/office/drawing/2014/main" id="{2B832A8F-8682-004D-93FA-343F4117F24B}"/>
              </a:ext>
            </a:extLst>
          </p:cNvPr>
          <p:cNvCxnSpPr>
            <a:cxnSpLocks/>
          </p:cNvCxnSpPr>
          <p:nvPr/>
        </p:nvCxnSpPr>
        <p:spPr>
          <a:xfrm>
            <a:off x="0" y="1061066"/>
            <a:ext cx="5084618" cy="0"/>
          </a:xfrm>
          <a:prstGeom prst="line">
            <a:avLst/>
          </a:prstGeom>
          <a:ln w="38100">
            <a:solidFill>
              <a:srgbClr val="BD99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9D056AF-7655-CD4F-BF9C-9835CD90AA9D}"/>
              </a:ext>
            </a:extLst>
          </p:cNvPr>
          <p:cNvCxnSpPr/>
          <p:nvPr/>
        </p:nvCxnSpPr>
        <p:spPr>
          <a:xfrm>
            <a:off x="3185967" y="2957590"/>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94A87CA-41B6-204B-9130-E1777EB3680E}"/>
              </a:ext>
            </a:extLst>
          </p:cNvPr>
          <p:cNvCxnSpPr/>
          <p:nvPr/>
        </p:nvCxnSpPr>
        <p:spPr>
          <a:xfrm>
            <a:off x="5885872" y="2957589"/>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4968C40-61D6-944E-9E0D-2BEF5F9D3C74}"/>
              </a:ext>
            </a:extLst>
          </p:cNvPr>
          <p:cNvCxnSpPr/>
          <p:nvPr/>
        </p:nvCxnSpPr>
        <p:spPr>
          <a:xfrm>
            <a:off x="8587508" y="2957589"/>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94B58C6-8BC8-F94F-BC7C-CEFA451FE9FE}"/>
              </a:ext>
            </a:extLst>
          </p:cNvPr>
          <p:cNvSpPr txBox="1"/>
          <p:nvPr/>
        </p:nvSpPr>
        <p:spPr>
          <a:xfrm>
            <a:off x="690605" y="2311257"/>
            <a:ext cx="2281381" cy="646331"/>
          </a:xfrm>
          <a:prstGeom prst="rect">
            <a:avLst/>
          </a:prstGeom>
          <a:solidFill>
            <a:srgbClr val="BD9900"/>
          </a:solid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ON MY WAY</a:t>
            </a:r>
          </a:p>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PRE-K PATHWAY</a:t>
            </a:r>
          </a:p>
        </p:txBody>
      </p:sp>
      <p:sp>
        <p:nvSpPr>
          <p:cNvPr id="22" name="TextBox 21">
            <a:extLst>
              <a:ext uri="{FF2B5EF4-FFF2-40B4-BE49-F238E27FC236}">
                <a16:creationId xmlns:a16="http://schemas.microsoft.com/office/drawing/2014/main" id="{8068E66F-0400-4646-9C4A-C7AB3692AE9D}"/>
              </a:ext>
            </a:extLst>
          </p:cNvPr>
          <p:cNvSpPr txBox="1"/>
          <p:nvPr/>
        </p:nvSpPr>
        <p:spPr>
          <a:xfrm>
            <a:off x="6096000" y="2311258"/>
            <a:ext cx="2281381" cy="646331"/>
          </a:xfrm>
          <a:prstGeom prst="rect">
            <a:avLst/>
          </a:prstGeom>
          <a:solidFill>
            <a:srgbClr val="BD9900"/>
          </a:solid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“F” PUBLIC SCHOOL PATHWAY</a:t>
            </a:r>
          </a:p>
        </p:txBody>
      </p:sp>
      <p:sp>
        <p:nvSpPr>
          <p:cNvPr id="24" name="TextBox 23">
            <a:extLst>
              <a:ext uri="{FF2B5EF4-FFF2-40B4-BE49-F238E27FC236}">
                <a16:creationId xmlns:a16="http://schemas.microsoft.com/office/drawing/2014/main" id="{BC546801-21DE-6B4B-9070-21D62CE08B4A}"/>
              </a:ext>
            </a:extLst>
          </p:cNvPr>
          <p:cNvSpPr txBox="1"/>
          <p:nvPr/>
        </p:nvSpPr>
        <p:spPr>
          <a:xfrm>
            <a:off x="3399949" y="2311257"/>
            <a:ext cx="2281381" cy="646331"/>
          </a:xfrm>
          <a:prstGeom prst="rect">
            <a:avLst/>
          </a:prstGeom>
          <a:solidFill>
            <a:srgbClr val="BD9900"/>
          </a:solid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2 SEMESTERS IN A PUBLIC SCHOOL</a:t>
            </a:r>
          </a:p>
        </p:txBody>
      </p:sp>
      <p:sp>
        <p:nvSpPr>
          <p:cNvPr id="25" name="TextBox 24">
            <a:extLst>
              <a:ext uri="{FF2B5EF4-FFF2-40B4-BE49-F238E27FC236}">
                <a16:creationId xmlns:a16="http://schemas.microsoft.com/office/drawing/2014/main" id="{66F5F639-CBCA-9448-81DF-446E57F5856F}"/>
              </a:ext>
            </a:extLst>
          </p:cNvPr>
          <p:cNvSpPr txBox="1"/>
          <p:nvPr/>
        </p:nvSpPr>
        <p:spPr>
          <a:xfrm>
            <a:off x="8799759" y="2311257"/>
            <a:ext cx="2281381" cy="646331"/>
          </a:xfrm>
          <a:prstGeom prst="rect">
            <a:avLst/>
          </a:prstGeom>
          <a:solidFill>
            <a:srgbClr val="BD9900"/>
          </a:solid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Foster</a:t>
            </a:r>
          </a:p>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Track</a:t>
            </a:r>
          </a:p>
        </p:txBody>
      </p:sp>
      <p:sp>
        <p:nvSpPr>
          <p:cNvPr id="7" name="TextBox 6">
            <a:extLst>
              <a:ext uri="{FF2B5EF4-FFF2-40B4-BE49-F238E27FC236}">
                <a16:creationId xmlns:a16="http://schemas.microsoft.com/office/drawing/2014/main" id="{39EE3CF5-3DEF-F144-A94F-B6554665EE5A}"/>
              </a:ext>
            </a:extLst>
          </p:cNvPr>
          <p:cNvSpPr txBox="1"/>
          <p:nvPr/>
        </p:nvSpPr>
        <p:spPr>
          <a:xfrm>
            <a:off x="690605" y="3217333"/>
            <a:ext cx="2281381" cy="3139321"/>
          </a:xfrm>
          <a:prstGeom prst="rect">
            <a:avLst/>
          </a:prstGeom>
          <a:noFill/>
        </p:spPr>
        <p:txBody>
          <a:bodyPr wrap="square" rtlCol="0">
            <a:spAutoFit/>
          </a:bodyPr>
          <a:lstStyle/>
          <a:p>
            <a:r>
              <a:rPr lang="en-US" dirty="0">
                <a:solidFill>
                  <a:schemeClr val="bg1"/>
                </a:solidFill>
              </a:rPr>
              <a:t>The student must have received and used an Early Education Grant to attend Pre-K at an eligible Choice Scholarship school and must be applying for a Choice Scholarship at the same school.</a:t>
            </a:r>
          </a:p>
        </p:txBody>
      </p:sp>
      <p:sp>
        <p:nvSpPr>
          <p:cNvPr id="26" name="TextBox 25">
            <a:extLst>
              <a:ext uri="{FF2B5EF4-FFF2-40B4-BE49-F238E27FC236}">
                <a16:creationId xmlns:a16="http://schemas.microsoft.com/office/drawing/2014/main" id="{C7BD6885-966B-A240-8BD9-911190B40C3A}"/>
              </a:ext>
            </a:extLst>
          </p:cNvPr>
          <p:cNvSpPr txBox="1"/>
          <p:nvPr/>
        </p:nvSpPr>
        <p:spPr>
          <a:xfrm>
            <a:off x="3399949" y="3227151"/>
            <a:ext cx="2281381" cy="3139321"/>
          </a:xfrm>
          <a:prstGeom prst="rect">
            <a:avLst/>
          </a:prstGeom>
          <a:noFill/>
        </p:spPr>
        <p:txBody>
          <a:bodyPr wrap="square" rtlCol="0">
            <a:spAutoFit/>
          </a:bodyPr>
          <a:lstStyle/>
          <a:p>
            <a:r>
              <a:rPr lang="en-US" dirty="0">
                <a:solidFill>
                  <a:schemeClr val="bg1"/>
                </a:solidFill>
              </a:rPr>
              <a:t>The student must have been enrolled in kindergarten through grade 12 in a public school in Indiana for at least two semesters immediately preceding the first semester for which the individual receives a Choice Scholarship.</a:t>
            </a:r>
          </a:p>
        </p:txBody>
      </p:sp>
      <p:sp>
        <p:nvSpPr>
          <p:cNvPr id="27" name="TextBox 26">
            <a:extLst>
              <a:ext uri="{FF2B5EF4-FFF2-40B4-BE49-F238E27FC236}">
                <a16:creationId xmlns:a16="http://schemas.microsoft.com/office/drawing/2014/main" id="{A6357222-A181-6149-9949-9148ABE6930A}"/>
              </a:ext>
            </a:extLst>
          </p:cNvPr>
          <p:cNvSpPr txBox="1"/>
          <p:nvPr/>
        </p:nvSpPr>
        <p:spPr>
          <a:xfrm>
            <a:off x="5993728" y="3217333"/>
            <a:ext cx="2281381" cy="2862322"/>
          </a:xfrm>
          <a:prstGeom prst="rect">
            <a:avLst/>
          </a:prstGeom>
          <a:noFill/>
        </p:spPr>
        <p:txBody>
          <a:bodyPr wrap="square" rtlCol="0">
            <a:spAutoFit/>
          </a:bodyPr>
          <a:lstStyle/>
          <a:p>
            <a:r>
              <a:rPr lang="en-US" dirty="0">
                <a:solidFill>
                  <a:schemeClr val="bg1"/>
                </a:solidFill>
              </a:rPr>
              <a:t>The student must be required to attend a specific public school based on their residence that has been assigned an “F” grade. (This track does not require prior attendance at the school.)</a:t>
            </a:r>
          </a:p>
        </p:txBody>
      </p:sp>
      <p:sp>
        <p:nvSpPr>
          <p:cNvPr id="29" name="TextBox 28">
            <a:extLst>
              <a:ext uri="{FF2B5EF4-FFF2-40B4-BE49-F238E27FC236}">
                <a16:creationId xmlns:a16="http://schemas.microsoft.com/office/drawing/2014/main" id="{D709B0B7-ACEF-3D48-9E90-EA79D9F06454}"/>
              </a:ext>
            </a:extLst>
          </p:cNvPr>
          <p:cNvSpPr txBox="1"/>
          <p:nvPr/>
        </p:nvSpPr>
        <p:spPr>
          <a:xfrm>
            <a:off x="8799759" y="3217333"/>
            <a:ext cx="2281381" cy="3139321"/>
          </a:xfrm>
          <a:prstGeom prst="rect">
            <a:avLst/>
          </a:prstGeom>
          <a:noFill/>
        </p:spPr>
        <p:txBody>
          <a:bodyPr wrap="square" rtlCol="0">
            <a:spAutoFit/>
          </a:bodyPr>
          <a:lstStyle/>
          <a:p>
            <a:r>
              <a:rPr lang="en-US" dirty="0">
                <a:solidFill>
                  <a:schemeClr val="bg1"/>
                </a:solidFill>
              </a:rPr>
              <a:t>A student must be placed in foster care. Foster children are automatically income-eligible for the Choice Scholarship Program. Supporting documentation of foster care must be provided at the time of application.</a:t>
            </a:r>
          </a:p>
        </p:txBody>
      </p:sp>
    </p:spTree>
    <p:extLst>
      <p:ext uri="{BB962C8B-B14F-4D97-AF65-F5344CB8AC3E}">
        <p14:creationId xmlns:p14="http://schemas.microsoft.com/office/powerpoint/2010/main" val="3050399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8B10936-8565-F948-B16D-01BEBCCE2B4E}"/>
              </a:ext>
            </a:extLst>
          </p:cNvPr>
          <p:cNvPicPr>
            <a:picLocks noChangeAspect="1"/>
          </p:cNvPicPr>
          <p:nvPr/>
        </p:nvPicPr>
        <p:blipFill>
          <a:blip r:embed="rId3"/>
          <a:srcRect t="7540" b="7540"/>
          <a:stretch/>
        </p:blipFill>
        <p:spPr>
          <a:xfrm>
            <a:off x="0" y="0"/>
            <a:ext cx="12192000" cy="6857999"/>
          </a:xfrm>
          <a:prstGeom prst="rect">
            <a:avLst/>
          </a:prstGeom>
        </p:spPr>
      </p:pic>
      <p:sp>
        <p:nvSpPr>
          <p:cNvPr id="12" name="Pentagon 11">
            <a:extLst>
              <a:ext uri="{FF2B5EF4-FFF2-40B4-BE49-F238E27FC236}">
                <a16:creationId xmlns:a16="http://schemas.microsoft.com/office/drawing/2014/main" id="{A5BC57EB-097C-8F4A-AEA5-6CC11EFA7415}"/>
              </a:ext>
            </a:extLst>
          </p:cNvPr>
          <p:cNvSpPr/>
          <p:nvPr/>
        </p:nvSpPr>
        <p:spPr>
          <a:xfrm rot="5400000">
            <a:off x="10006900" y="323491"/>
            <a:ext cx="2122127" cy="1475150"/>
          </a:xfrm>
          <a:prstGeom prst="homePlate">
            <a:avLst/>
          </a:prstGeom>
          <a:solidFill>
            <a:srgbClr val="BD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8098552-1A8C-254A-9C9B-937CDBCB1E77}"/>
              </a:ext>
            </a:extLst>
          </p:cNvPr>
          <p:cNvPicPr>
            <a:picLocks noChangeAspect="1"/>
          </p:cNvPicPr>
          <p:nvPr/>
        </p:nvPicPr>
        <p:blipFill>
          <a:blip r:embed="rId4"/>
          <a:stretch>
            <a:fillRect/>
          </a:stretch>
        </p:blipFill>
        <p:spPr>
          <a:xfrm>
            <a:off x="10526783" y="160592"/>
            <a:ext cx="1082359" cy="1504335"/>
          </a:xfrm>
          <a:prstGeom prst="rect">
            <a:avLst/>
          </a:prstGeom>
        </p:spPr>
      </p:pic>
      <p:cxnSp>
        <p:nvCxnSpPr>
          <p:cNvPr id="26" name="Straight Connector 25">
            <a:extLst>
              <a:ext uri="{FF2B5EF4-FFF2-40B4-BE49-F238E27FC236}">
                <a16:creationId xmlns:a16="http://schemas.microsoft.com/office/drawing/2014/main" id="{534102AD-4846-9342-98A7-2492AD063C33}"/>
              </a:ext>
            </a:extLst>
          </p:cNvPr>
          <p:cNvCxnSpPr/>
          <p:nvPr/>
        </p:nvCxnSpPr>
        <p:spPr>
          <a:xfrm>
            <a:off x="3886201" y="2563433"/>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C95B025-D776-3E4A-9FBC-29B19F46367B}"/>
              </a:ext>
            </a:extLst>
          </p:cNvPr>
          <p:cNvSpPr/>
          <p:nvPr/>
        </p:nvSpPr>
        <p:spPr>
          <a:xfrm>
            <a:off x="582858" y="0"/>
            <a:ext cx="3989142" cy="6858000"/>
          </a:xfrm>
          <a:prstGeom prst="rect">
            <a:avLst/>
          </a:prstGeom>
          <a:solidFill>
            <a:srgbClr val="0623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F40A013-149F-C44A-B14D-3CA9BF120C65}"/>
              </a:ext>
            </a:extLst>
          </p:cNvPr>
          <p:cNvSpPr txBox="1"/>
          <p:nvPr/>
        </p:nvSpPr>
        <p:spPr>
          <a:xfrm>
            <a:off x="969243" y="566677"/>
            <a:ext cx="3002910" cy="5447645"/>
          </a:xfrm>
          <a:prstGeom prst="rect">
            <a:avLst/>
          </a:prstGeom>
          <a:noFill/>
        </p:spPr>
        <p:txBody>
          <a:bodyPr wrap="square" rtlCol="0">
            <a:spAutoFit/>
          </a:bodyPr>
          <a:lstStyle/>
          <a:p>
            <a:pPr algn="ctr"/>
            <a:r>
              <a:rPr lang="en-US" sz="9600" b="1" dirty="0">
                <a:solidFill>
                  <a:srgbClr val="BD9900"/>
                </a:solidFill>
                <a:latin typeface="Open Sans" panose="020B0606030504020204" pitchFamily="34" charset="0"/>
                <a:ea typeface="Open Sans" panose="020B0606030504020204" pitchFamily="34" charset="0"/>
                <a:cs typeface="Open Sans" panose="020B0606030504020204" pitchFamily="34" charset="0"/>
              </a:rPr>
              <a:t>Q.</a:t>
            </a:r>
          </a:p>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What is the</a:t>
            </a:r>
          </a:p>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scholarship amount?</a:t>
            </a:r>
          </a:p>
          <a:p>
            <a:pPr algn="ct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Qualifying families are eligible for a scholarship amounting to 90% of what it costs to educate that student in the public school system in which the school resides.</a:t>
            </a:r>
          </a:p>
        </p:txBody>
      </p:sp>
      <p:cxnSp>
        <p:nvCxnSpPr>
          <p:cNvPr id="27" name="Straight Connector 26">
            <a:extLst>
              <a:ext uri="{FF2B5EF4-FFF2-40B4-BE49-F238E27FC236}">
                <a16:creationId xmlns:a16="http://schemas.microsoft.com/office/drawing/2014/main" id="{D1CD05BC-72CE-BC4A-A122-21BA9F1E3003}"/>
              </a:ext>
            </a:extLst>
          </p:cNvPr>
          <p:cNvCxnSpPr>
            <a:cxnSpLocks/>
          </p:cNvCxnSpPr>
          <p:nvPr/>
        </p:nvCxnSpPr>
        <p:spPr>
          <a:xfrm>
            <a:off x="1875176" y="3546920"/>
            <a:ext cx="1191044" cy="0"/>
          </a:xfrm>
          <a:prstGeom prst="line">
            <a:avLst/>
          </a:prstGeom>
          <a:ln w="38100">
            <a:solidFill>
              <a:srgbClr val="BD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45143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398</TotalTime>
  <Words>1495</Words>
  <Application>Microsoft Macintosh PowerPoint</Application>
  <PresentationFormat>Widescreen</PresentationFormat>
  <Paragraphs>135</Paragraphs>
  <Slides>13</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Calibri</vt:lpstr>
      <vt:lpstr>Open Sans</vt:lpstr>
      <vt:lpstr>Calibri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Gettinger</dc:creator>
  <cp:lastModifiedBy>Molly Gettinger</cp:lastModifiedBy>
  <cp:revision>37</cp:revision>
  <dcterms:created xsi:type="dcterms:W3CDTF">2021-05-19T19:54:24Z</dcterms:created>
  <dcterms:modified xsi:type="dcterms:W3CDTF">2023-02-22T19:42:07Z</dcterms:modified>
</cp:coreProperties>
</file>