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1"/>
  </p:notesMasterIdLst>
  <p:sldIdLst>
    <p:sldId id="256" r:id="rId2"/>
    <p:sldId id="268" r:id="rId3"/>
    <p:sldId id="269" r:id="rId4"/>
    <p:sldId id="267" r:id="rId5"/>
    <p:sldId id="260" r:id="rId6"/>
    <p:sldId id="262" r:id="rId7"/>
    <p:sldId id="263" r:id="rId8"/>
    <p:sldId id="264" r:id="rId9"/>
    <p:sldId id="265"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Open Sans" panose="020B060603050402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4NcIjwunW0C5BnNgFt2Dw==" hashData="fWoctVoH6P/+Q3siaclMnppTI1bmCXZL8FBceS8cQKlWHScQODpcENt9tSNTkD6OBeJegKmgzpDW1m9OOICZR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9900"/>
    <a:srgbClr val="0623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67923"/>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6865C-6185-D741-8582-35AD14356C99}" type="datetimeFigureOut">
              <a:rPr lang="en-US" smtClean="0"/>
              <a:t>2/22/23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ACE996-D9B7-5645-8D49-CC2EDC6AE3E5}" type="slidenum">
              <a:rPr lang="en-US" smtClean="0"/>
              <a:t>‹#›</a:t>
            </a:fld>
            <a:endParaRPr lang="en-US"/>
          </a:p>
        </p:txBody>
      </p:sp>
    </p:spTree>
    <p:extLst>
      <p:ext uri="{BB962C8B-B14F-4D97-AF65-F5344CB8AC3E}">
        <p14:creationId xmlns:p14="http://schemas.microsoft.com/office/powerpoint/2010/main" val="320870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4</a:t>
            </a:fld>
            <a:endParaRPr lang="en-US"/>
          </a:p>
        </p:txBody>
      </p:sp>
    </p:spTree>
    <p:extLst>
      <p:ext uri="{BB962C8B-B14F-4D97-AF65-F5344CB8AC3E}">
        <p14:creationId xmlns:p14="http://schemas.microsoft.com/office/powerpoint/2010/main" val="42891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5</a:t>
            </a:fld>
            <a:endParaRPr lang="en-US"/>
          </a:p>
        </p:txBody>
      </p:sp>
    </p:spTree>
    <p:extLst>
      <p:ext uri="{BB962C8B-B14F-4D97-AF65-F5344CB8AC3E}">
        <p14:creationId xmlns:p14="http://schemas.microsoft.com/office/powerpoint/2010/main" val="1018143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6</a:t>
            </a:fld>
            <a:endParaRPr lang="en-US"/>
          </a:p>
        </p:txBody>
      </p:sp>
    </p:spTree>
    <p:extLst>
      <p:ext uri="{BB962C8B-B14F-4D97-AF65-F5344CB8AC3E}">
        <p14:creationId xmlns:p14="http://schemas.microsoft.com/office/powerpoint/2010/main" val="151494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7</a:t>
            </a:fld>
            <a:endParaRPr lang="en-US"/>
          </a:p>
        </p:txBody>
      </p:sp>
    </p:spTree>
    <p:extLst>
      <p:ext uri="{BB962C8B-B14F-4D97-AF65-F5344CB8AC3E}">
        <p14:creationId xmlns:p14="http://schemas.microsoft.com/office/powerpoint/2010/main" val="3444160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8</a:t>
            </a:fld>
            <a:endParaRPr lang="en-US"/>
          </a:p>
        </p:txBody>
      </p:sp>
    </p:spTree>
    <p:extLst>
      <p:ext uri="{BB962C8B-B14F-4D97-AF65-F5344CB8AC3E}">
        <p14:creationId xmlns:p14="http://schemas.microsoft.com/office/powerpoint/2010/main" val="787176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Funded by private, charitable donations, Scholarship Granting Organizations provide scholarships to income eligible students to offset tuition costs at partnering schools. SGOs are part of the School Scholarship Tax Credit Program.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Scholarship Granting Organization of Northeast Indiana (SGONEI) was founded in 2011. Our 43 Catholic schools in the Diocese of Fort Wayne-South Bend partner with the Institute for Quality Education as the Scholarship Granting Organization of Northeast Indiana.</a:t>
            </a:r>
          </a:p>
        </p:txBody>
      </p:sp>
      <p:sp>
        <p:nvSpPr>
          <p:cNvPr id="4" name="Slide Number Placeholder 3"/>
          <p:cNvSpPr>
            <a:spLocks noGrp="1"/>
          </p:cNvSpPr>
          <p:nvPr>
            <p:ph type="sldNum" sz="quarter" idx="5"/>
          </p:nvPr>
        </p:nvSpPr>
        <p:spPr/>
        <p:txBody>
          <a:bodyPr/>
          <a:lstStyle/>
          <a:p>
            <a:fld id="{30ACE996-D9B7-5645-8D49-CC2EDC6AE3E5}" type="slidenum">
              <a:rPr lang="en-US" smtClean="0"/>
              <a:t>9</a:t>
            </a:fld>
            <a:endParaRPr lang="en-US"/>
          </a:p>
        </p:txBody>
      </p:sp>
    </p:spTree>
    <p:extLst>
      <p:ext uri="{BB962C8B-B14F-4D97-AF65-F5344CB8AC3E}">
        <p14:creationId xmlns:p14="http://schemas.microsoft.com/office/powerpoint/2010/main" val="3522041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801E-8DE4-C348-8C0B-367481BD34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78267B-1232-C246-A339-D1429B86D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DDA0A3-93DB-AF42-9D20-6D8C6A8E8649}"/>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14534AFE-0600-D940-94CA-83B7CBD91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3B72E-5F58-1A49-ACD9-93BF6AC7BBB0}"/>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308599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610B-69D7-A848-BD9D-06F331C1CD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A8259-D5F7-E94A-89FD-3B3BC3EB2B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324F8-9EE3-A645-8CA2-6E7788822EB8}"/>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C9C063B6-8546-BC4A-BE94-BA53A6AB4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C37B6-299F-0743-937F-63CA43DFD76A}"/>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2104323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F30EC-DE02-EC41-9736-A882474BDF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68A06A-5A15-454A-80E9-C0DB6F1EF3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44F4D-CD82-1145-9C2A-FE30C877F3CD}"/>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65074321-02A6-5848-A47F-86FA9C8D2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FC165-847F-7D45-ABCF-7417B481619D}"/>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211224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178E1-95C4-5940-824E-108992B574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8B715-9462-EC40-A85E-273CFA087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455210-C812-5D48-AA09-82397482D3C5}"/>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BBA8AF44-E2FD-3345-B7CF-C39C5E620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30972-5E71-1A43-B202-3633D2E75197}"/>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88029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112A4-AFCB-3347-B416-AA49945FD2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2ABF8-EB14-4C44-80C1-C6E306837C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81F9CE-70E6-7E46-8F91-33CF018D64E6}"/>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FB4FCACF-DE59-B64B-BBC6-780BCCE0DE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99D74-E0B7-744D-A8AC-D1D54F769CDB}"/>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82134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1DA9-46E8-8F4A-A92B-6198923920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CE7AE9-7BE0-004F-B102-736A866C85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5A5B31-C294-8943-A1BC-B1554884A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0FDEA3-0725-0A47-B57F-F1D7D07F3F69}"/>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6" name="Footer Placeholder 5">
            <a:extLst>
              <a:ext uri="{FF2B5EF4-FFF2-40B4-BE49-F238E27FC236}">
                <a16:creationId xmlns:a16="http://schemas.microsoft.com/office/drawing/2014/main" id="{AE7BB368-2F42-F448-A542-5979D3578C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F9633-2E9B-5545-908A-2572197A779E}"/>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276531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CEEB-A677-F64A-A5C6-38CE49D339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5C185B-9136-7546-8B3D-C330DBA97E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0CFFA2-5BAD-D843-B031-5521599196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FAE3CC-ACDB-114E-854A-56431517A9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73FB32-95A3-294A-AF5C-0A94185004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EB71C3-95A6-E347-8AD2-492A8EEC8F1B}"/>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8" name="Footer Placeholder 7">
            <a:extLst>
              <a:ext uri="{FF2B5EF4-FFF2-40B4-BE49-F238E27FC236}">
                <a16:creationId xmlns:a16="http://schemas.microsoft.com/office/drawing/2014/main" id="{BF78E0F1-6432-F642-B764-E0C5B60654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1A5995-E7A9-4047-B76D-4ABBACD7CEA7}"/>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536185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CF04E-48C1-114D-A2C8-6535AAEE39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C983DF-6764-054B-92F2-78E4C63EB40A}"/>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4" name="Footer Placeholder 3">
            <a:extLst>
              <a:ext uri="{FF2B5EF4-FFF2-40B4-BE49-F238E27FC236}">
                <a16:creationId xmlns:a16="http://schemas.microsoft.com/office/drawing/2014/main" id="{30E68AFA-CC83-0846-AA9A-C86D7419BC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A86BAA-BE33-694F-8E73-E63FE902DBC4}"/>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1115389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DA6173-F746-8F45-92D3-2CE6D6690D65}"/>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3" name="Footer Placeholder 2">
            <a:extLst>
              <a:ext uri="{FF2B5EF4-FFF2-40B4-BE49-F238E27FC236}">
                <a16:creationId xmlns:a16="http://schemas.microsoft.com/office/drawing/2014/main" id="{15C1D540-F451-9945-89E1-0638C18A83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B968EE-4D71-A94C-9F7B-B80AA50D86B1}"/>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52414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854-7B2F-0E46-9BE3-D105E4830E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B04B2F-D40A-3246-A0FC-7377F819E3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2D61D2-D26E-7848-9B1C-A907E52AC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7841A-5881-4846-BEFF-FAD540828CE6}"/>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6" name="Footer Placeholder 5">
            <a:extLst>
              <a:ext uri="{FF2B5EF4-FFF2-40B4-BE49-F238E27FC236}">
                <a16:creationId xmlns:a16="http://schemas.microsoft.com/office/drawing/2014/main" id="{01D1A594-2F30-104A-947D-1471C2FAA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D8C86F-D9EA-EA43-BD28-6F7031CB9F13}"/>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3997832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841-C739-E648-983D-1FA5BB265A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C981E4-C60D-9E41-8F6D-57FD4E79EF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D0787A-A75B-9141-A36E-92F42E3BAA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3A75CD-BACD-8447-911F-602395D128E2}"/>
              </a:ext>
            </a:extLst>
          </p:cNvPr>
          <p:cNvSpPr>
            <a:spLocks noGrp="1"/>
          </p:cNvSpPr>
          <p:nvPr>
            <p:ph type="dt" sz="half" idx="10"/>
          </p:nvPr>
        </p:nvSpPr>
        <p:spPr/>
        <p:txBody>
          <a:bodyPr/>
          <a:lstStyle/>
          <a:p>
            <a:fld id="{4C5DB0DF-B714-A24D-AD56-F2F21771CCDE}" type="datetimeFigureOut">
              <a:rPr lang="en-US" smtClean="0"/>
              <a:t>2/22/23</a:t>
            </a:fld>
            <a:endParaRPr lang="en-US"/>
          </a:p>
        </p:txBody>
      </p:sp>
      <p:sp>
        <p:nvSpPr>
          <p:cNvPr id="6" name="Footer Placeholder 5">
            <a:extLst>
              <a:ext uri="{FF2B5EF4-FFF2-40B4-BE49-F238E27FC236}">
                <a16:creationId xmlns:a16="http://schemas.microsoft.com/office/drawing/2014/main" id="{57C704BA-8245-9F4F-8D4A-EA56C28D5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06F41C-E9FC-A246-9C42-FD63334A9538}"/>
              </a:ext>
            </a:extLst>
          </p:cNvPr>
          <p:cNvSpPr>
            <a:spLocks noGrp="1"/>
          </p:cNvSpPr>
          <p:nvPr>
            <p:ph type="sldNum" sz="quarter" idx="12"/>
          </p:nvPr>
        </p:nvSpPr>
        <p:spPr/>
        <p:txBody>
          <a:bodyPr/>
          <a:lstStyle/>
          <a:p>
            <a:fld id="{80E98D31-CDAB-AC42-977B-882F24495888}" type="slidenum">
              <a:rPr lang="en-US" smtClean="0"/>
              <a:t>‹#›</a:t>
            </a:fld>
            <a:endParaRPr lang="en-US"/>
          </a:p>
        </p:txBody>
      </p:sp>
    </p:spTree>
    <p:extLst>
      <p:ext uri="{BB962C8B-B14F-4D97-AF65-F5344CB8AC3E}">
        <p14:creationId xmlns:p14="http://schemas.microsoft.com/office/powerpoint/2010/main" val="2714960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5E7C0D-2EF7-DC44-AA20-A45813E131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BB1F64-B276-E34C-802E-08670FD050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E0C31-E784-874A-9D4A-8ADBEF5AF4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DB0DF-B714-A24D-AD56-F2F21771CCDE}" type="datetimeFigureOut">
              <a:rPr lang="en-US" smtClean="0"/>
              <a:t>2/22/23</a:t>
            </a:fld>
            <a:endParaRPr lang="en-US"/>
          </a:p>
        </p:txBody>
      </p:sp>
      <p:sp>
        <p:nvSpPr>
          <p:cNvPr id="5" name="Footer Placeholder 4">
            <a:extLst>
              <a:ext uri="{FF2B5EF4-FFF2-40B4-BE49-F238E27FC236}">
                <a16:creationId xmlns:a16="http://schemas.microsoft.com/office/drawing/2014/main" id="{484311FE-08C8-3548-B324-E86B7E0B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8CC39B-3BF0-F148-BD36-CFFEA727F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98D31-CDAB-AC42-977B-882F24495888}" type="slidenum">
              <a:rPr lang="en-US" smtClean="0"/>
              <a:t>‹#›</a:t>
            </a:fld>
            <a:endParaRPr lang="en-US"/>
          </a:p>
        </p:txBody>
      </p:sp>
    </p:spTree>
    <p:extLst>
      <p:ext uri="{BB962C8B-B14F-4D97-AF65-F5344CB8AC3E}">
        <p14:creationId xmlns:p14="http://schemas.microsoft.com/office/powerpoint/2010/main" val="1553841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outside a building&#10;&#10;Description automatically generated with medium confidence">
            <a:extLst>
              <a:ext uri="{FF2B5EF4-FFF2-40B4-BE49-F238E27FC236}">
                <a16:creationId xmlns:a16="http://schemas.microsoft.com/office/drawing/2014/main" id="{33D70EB7-B287-1444-9D6F-9560250EB5E2}"/>
              </a:ext>
            </a:extLst>
          </p:cNvPr>
          <p:cNvPicPr>
            <a:picLocks noChangeAspect="1"/>
          </p:cNvPicPr>
          <p:nvPr/>
        </p:nvPicPr>
        <p:blipFill>
          <a:blip r:embed="rId2"/>
          <a:stretch>
            <a:fill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9D33308C-F211-3747-BAC7-C49098ABE7B9}"/>
              </a:ext>
            </a:extLst>
          </p:cNvPr>
          <p:cNvSpPr/>
          <p:nvPr/>
        </p:nvSpPr>
        <p:spPr>
          <a:xfrm>
            <a:off x="624349" y="0"/>
            <a:ext cx="5471651" cy="2597669"/>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0" name="Rectangle 9">
            <a:extLst>
              <a:ext uri="{FF2B5EF4-FFF2-40B4-BE49-F238E27FC236}">
                <a16:creationId xmlns:a16="http://schemas.microsoft.com/office/drawing/2014/main" id="{0008100E-8C10-6941-9AEA-512106DF5B03}"/>
              </a:ext>
            </a:extLst>
          </p:cNvPr>
          <p:cNvSpPr/>
          <p:nvPr/>
        </p:nvSpPr>
        <p:spPr>
          <a:xfrm>
            <a:off x="624348" y="6327648"/>
            <a:ext cx="5471651" cy="530352"/>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F514A89-77B3-1B42-8B11-9002349601B6}"/>
              </a:ext>
            </a:extLst>
          </p:cNvPr>
          <p:cNvPicPr>
            <a:picLocks noChangeAspect="1"/>
          </p:cNvPicPr>
          <p:nvPr/>
        </p:nvPicPr>
        <p:blipFill>
          <a:blip r:embed="rId3"/>
          <a:stretch>
            <a:fillRect/>
          </a:stretch>
        </p:blipFill>
        <p:spPr>
          <a:xfrm>
            <a:off x="760088" y="66368"/>
            <a:ext cx="5200172" cy="2531301"/>
          </a:xfrm>
          <a:prstGeom prst="rect">
            <a:avLst/>
          </a:prstGeom>
        </p:spPr>
      </p:pic>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Tree>
    <p:extLst>
      <p:ext uri="{BB962C8B-B14F-4D97-AF65-F5344CB8AC3E}">
        <p14:creationId xmlns:p14="http://schemas.microsoft.com/office/powerpoint/2010/main" val="3024405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C98039D-2B17-8F4D-8631-E5705D9EA2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05" b="9949"/>
          <a:stretch/>
        </p:blipFill>
        <p:spPr bwMode="auto">
          <a:xfrm>
            <a:off x="0" y="20780"/>
            <a:ext cx="12192000" cy="68164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13135FC-DC36-EB42-8530-042AA6A29360}"/>
              </a:ext>
            </a:extLst>
          </p:cNvPr>
          <p:cNvSpPr/>
          <p:nvPr/>
        </p:nvSpPr>
        <p:spPr>
          <a:xfrm>
            <a:off x="-1" y="0"/>
            <a:ext cx="12191999" cy="687878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entagon 5">
            <a:extLst>
              <a:ext uri="{FF2B5EF4-FFF2-40B4-BE49-F238E27FC236}">
                <a16:creationId xmlns:a16="http://schemas.microsoft.com/office/drawing/2014/main" id="{AEE64EAB-F633-484D-B759-279D1409EEAA}"/>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CD2EE59-8873-314E-9246-90F61CA58339}"/>
              </a:ext>
            </a:extLst>
          </p:cNvPr>
          <p:cNvPicPr>
            <a:picLocks noChangeAspect="1"/>
          </p:cNvPicPr>
          <p:nvPr/>
        </p:nvPicPr>
        <p:blipFill>
          <a:blip r:embed="rId3"/>
          <a:stretch>
            <a:fillRect/>
          </a:stretch>
        </p:blipFill>
        <p:spPr>
          <a:xfrm>
            <a:off x="10526783" y="160592"/>
            <a:ext cx="1082359" cy="1504335"/>
          </a:xfrm>
          <a:prstGeom prst="rect">
            <a:avLst/>
          </a:prstGeom>
        </p:spPr>
      </p:pic>
      <p:sp>
        <p:nvSpPr>
          <p:cNvPr id="8" name="TextBox 7">
            <a:extLst>
              <a:ext uri="{FF2B5EF4-FFF2-40B4-BE49-F238E27FC236}">
                <a16:creationId xmlns:a16="http://schemas.microsoft.com/office/drawing/2014/main" id="{0FB409F4-F1AF-F943-8F70-968B7900A25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 Education for Eternity </a:t>
            </a:r>
          </a:p>
        </p:txBody>
      </p:sp>
      <p:cxnSp>
        <p:nvCxnSpPr>
          <p:cNvPr id="9" name="Straight Connector 8">
            <a:extLst>
              <a:ext uri="{FF2B5EF4-FFF2-40B4-BE49-F238E27FC236}">
                <a16:creationId xmlns:a16="http://schemas.microsoft.com/office/drawing/2014/main" id="{66E71D86-6CB6-C344-9C1E-7BAA4F2436AC}"/>
              </a:ext>
            </a:extLst>
          </p:cNvPr>
          <p:cNvCxnSpPr>
            <a:cxnSpLocks/>
          </p:cNvCxnSpPr>
          <p:nvPr/>
        </p:nvCxnSpPr>
        <p:spPr>
          <a:xfrm>
            <a:off x="0" y="1061066"/>
            <a:ext cx="8783782"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6781C48-A05B-0F44-9725-BE6DCE6E68EE}"/>
              </a:ext>
            </a:extLst>
          </p:cNvPr>
          <p:cNvSpPr txBox="1"/>
          <p:nvPr/>
        </p:nvSpPr>
        <p:spPr>
          <a:xfrm>
            <a:off x="4335810" y="3971925"/>
            <a:ext cx="2843212" cy="1477328"/>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Catholic schools are faith-filled communities where students are known and loved</a:t>
            </a:r>
          </a:p>
        </p:txBody>
      </p:sp>
      <p:sp>
        <p:nvSpPr>
          <p:cNvPr id="11" name="TextBox 10">
            <a:extLst>
              <a:ext uri="{FF2B5EF4-FFF2-40B4-BE49-F238E27FC236}">
                <a16:creationId xmlns:a16="http://schemas.microsoft.com/office/drawing/2014/main" id="{9DCF9279-599A-084A-9524-B284291412F7}"/>
              </a:ext>
            </a:extLst>
          </p:cNvPr>
          <p:cNvSpPr txBox="1"/>
          <p:nvPr/>
        </p:nvSpPr>
        <p:spPr>
          <a:xfrm>
            <a:off x="857250" y="3992182"/>
            <a:ext cx="2843212" cy="1477328"/>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Students develop a personal relationship with Jesus within His mystical body, the Church</a:t>
            </a:r>
          </a:p>
        </p:txBody>
      </p:sp>
      <p:sp>
        <p:nvSpPr>
          <p:cNvPr id="12" name="TextBox 11">
            <a:extLst>
              <a:ext uri="{FF2B5EF4-FFF2-40B4-BE49-F238E27FC236}">
                <a16:creationId xmlns:a16="http://schemas.microsoft.com/office/drawing/2014/main" id="{6A337FF4-3C60-F24A-99A6-A0A429D87412}"/>
              </a:ext>
            </a:extLst>
          </p:cNvPr>
          <p:cNvSpPr txBox="1"/>
          <p:nvPr/>
        </p:nvSpPr>
        <p:spPr>
          <a:xfrm>
            <a:off x="8171611" y="3971925"/>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schools help to form students into disciples of Christ</a:t>
            </a:r>
          </a:p>
        </p:txBody>
      </p:sp>
      <p:cxnSp>
        <p:nvCxnSpPr>
          <p:cNvPr id="13" name="Straight Connector 12">
            <a:extLst>
              <a:ext uri="{FF2B5EF4-FFF2-40B4-BE49-F238E27FC236}">
                <a16:creationId xmlns:a16="http://schemas.microsoft.com/office/drawing/2014/main" id="{0B1A7C1C-BF6C-1846-82B0-D0BC7A7A1237}"/>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1ACB3F-90C6-BA48-AA29-8AE4CD2F1565}"/>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B75766A-0DCB-7C4B-9191-F2C9FBE6C169}"/>
              </a:ext>
            </a:extLst>
          </p:cNvPr>
          <p:cNvPicPr>
            <a:picLocks noChangeAspect="1"/>
          </p:cNvPicPr>
          <p:nvPr/>
        </p:nvPicPr>
        <p:blipFill>
          <a:blip r:embed="rId4"/>
          <a:stretch>
            <a:fillRect/>
          </a:stretch>
        </p:blipFill>
        <p:spPr>
          <a:xfrm>
            <a:off x="1493101" y="2182540"/>
            <a:ext cx="1455765" cy="1634302"/>
          </a:xfrm>
          <a:prstGeom prst="rect">
            <a:avLst/>
          </a:prstGeom>
        </p:spPr>
      </p:pic>
      <p:pic>
        <p:nvPicPr>
          <p:cNvPr id="16" name="Picture 15">
            <a:extLst>
              <a:ext uri="{FF2B5EF4-FFF2-40B4-BE49-F238E27FC236}">
                <a16:creationId xmlns:a16="http://schemas.microsoft.com/office/drawing/2014/main" id="{C57C2D12-9F5C-8E43-ADF9-7ADEFEC60A4E}"/>
              </a:ext>
            </a:extLst>
          </p:cNvPr>
          <p:cNvPicPr>
            <a:picLocks noChangeAspect="1"/>
          </p:cNvPicPr>
          <p:nvPr/>
        </p:nvPicPr>
        <p:blipFill>
          <a:blip r:embed="rId5"/>
          <a:stretch>
            <a:fillRect/>
          </a:stretch>
        </p:blipFill>
        <p:spPr>
          <a:xfrm>
            <a:off x="4772530" y="2290853"/>
            <a:ext cx="1969772" cy="1477329"/>
          </a:xfrm>
          <a:prstGeom prst="rect">
            <a:avLst/>
          </a:prstGeom>
        </p:spPr>
      </p:pic>
      <p:pic>
        <p:nvPicPr>
          <p:cNvPr id="17" name="Picture 16">
            <a:extLst>
              <a:ext uri="{FF2B5EF4-FFF2-40B4-BE49-F238E27FC236}">
                <a16:creationId xmlns:a16="http://schemas.microsoft.com/office/drawing/2014/main" id="{AED31F1F-CDB5-854E-9839-E597D525A4E1}"/>
              </a:ext>
            </a:extLst>
          </p:cNvPr>
          <p:cNvPicPr>
            <a:picLocks noChangeAspect="1"/>
          </p:cNvPicPr>
          <p:nvPr/>
        </p:nvPicPr>
        <p:blipFill>
          <a:blip r:embed="rId6"/>
          <a:stretch>
            <a:fillRect/>
          </a:stretch>
        </p:blipFill>
        <p:spPr>
          <a:xfrm>
            <a:off x="9163666" y="2447290"/>
            <a:ext cx="819648" cy="1477329"/>
          </a:xfrm>
          <a:prstGeom prst="rect">
            <a:avLst/>
          </a:prstGeom>
        </p:spPr>
      </p:pic>
    </p:spTree>
    <p:extLst>
      <p:ext uri="{BB962C8B-B14F-4D97-AF65-F5344CB8AC3E}">
        <p14:creationId xmlns:p14="http://schemas.microsoft.com/office/powerpoint/2010/main" val="188478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AAF4ABF-6CF8-754D-A02B-20BE94EB8F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06" r="23335"/>
          <a:stretch/>
        </p:blipFill>
        <p:spPr bwMode="auto">
          <a:xfrm>
            <a:off x="0" y="2078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9A5311-8631-7748-880A-93FABD1652FA}"/>
              </a:ext>
            </a:extLst>
          </p:cNvPr>
          <p:cNvSpPr/>
          <p:nvPr/>
        </p:nvSpPr>
        <p:spPr>
          <a:xfrm>
            <a:off x="-1" y="20780"/>
            <a:ext cx="12191999"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entagon 3">
            <a:extLst>
              <a:ext uri="{FF2B5EF4-FFF2-40B4-BE49-F238E27FC236}">
                <a16:creationId xmlns:a16="http://schemas.microsoft.com/office/drawing/2014/main" id="{F12436BB-9BA8-574E-8A7A-D9C984154941}"/>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38934F8-80EE-6E47-870F-5B416AF23ACE}"/>
              </a:ext>
            </a:extLst>
          </p:cNvPr>
          <p:cNvPicPr>
            <a:picLocks noChangeAspect="1"/>
          </p:cNvPicPr>
          <p:nvPr/>
        </p:nvPicPr>
        <p:blipFill>
          <a:blip r:embed="rId3"/>
          <a:stretch>
            <a:fillRect/>
          </a:stretch>
        </p:blipFill>
        <p:spPr>
          <a:xfrm>
            <a:off x="10526783" y="160592"/>
            <a:ext cx="1082359" cy="1504335"/>
          </a:xfrm>
          <a:prstGeom prst="rect">
            <a:avLst/>
          </a:prstGeom>
        </p:spPr>
      </p:pic>
      <p:sp>
        <p:nvSpPr>
          <p:cNvPr id="6" name="TextBox 5">
            <a:extLst>
              <a:ext uri="{FF2B5EF4-FFF2-40B4-BE49-F238E27FC236}">
                <a16:creationId xmlns:a16="http://schemas.microsoft.com/office/drawing/2014/main" id="{BE462C59-8421-CD47-9E1A-6FCE893636CE}"/>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 Education for Eternity </a:t>
            </a:r>
          </a:p>
        </p:txBody>
      </p:sp>
      <p:cxnSp>
        <p:nvCxnSpPr>
          <p:cNvPr id="7" name="Straight Connector 6">
            <a:extLst>
              <a:ext uri="{FF2B5EF4-FFF2-40B4-BE49-F238E27FC236}">
                <a16:creationId xmlns:a16="http://schemas.microsoft.com/office/drawing/2014/main" id="{666948A5-A372-9F49-9102-10AB6AEB6034}"/>
              </a:ext>
            </a:extLst>
          </p:cNvPr>
          <p:cNvCxnSpPr>
            <a:cxnSpLocks/>
          </p:cNvCxnSpPr>
          <p:nvPr/>
        </p:nvCxnSpPr>
        <p:spPr>
          <a:xfrm>
            <a:off x="0" y="1061066"/>
            <a:ext cx="8783782"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724D96-5FC6-CD41-AF19-1A40CE8DFD74}"/>
              </a:ext>
            </a:extLst>
          </p:cNvPr>
          <p:cNvSpPr txBox="1"/>
          <p:nvPr/>
        </p:nvSpPr>
        <p:spPr>
          <a:xfrm>
            <a:off x="4234760" y="3986749"/>
            <a:ext cx="3117497"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ultimate goal of Catholic education is to form students for heaven</a:t>
            </a:r>
          </a:p>
        </p:txBody>
      </p:sp>
      <p:sp>
        <p:nvSpPr>
          <p:cNvPr id="9" name="TextBox 8">
            <a:extLst>
              <a:ext uri="{FF2B5EF4-FFF2-40B4-BE49-F238E27FC236}">
                <a16:creationId xmlns:a16="http://schemas.microsoft.com/office/drawing/2014/main" id="{83D1F5B9-A605-7544-BAC8-E4B911EF1C4D}"/>
              </a:ext>
            </a:extLst>
          </p:cNvPr>
          <p:cNvSpPr txBox="1"/>
          <p:nvPr/>
        </p:nvSpPr>
        <p:spPr>
          <a:xfrm>
            <a:off x="857250" y="3992182"/>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We help students to fulfill their destinies to become saints</a:t>
            </a:r>
          </a:p>
        </p:txBody>
      </p:sp>
      <p:sp>
        <p:nvSpPr>
          <p:cNvPr id="10" name="TextBox 9">
            <a:extLst>
              <a:ext uri="{FF2B5EF4-FFF2-40B4-BE49-F238E27FC236}">
                <a16:creationId xmlns:a16="http://schemas.microsoft.com/office/drawing/2014/main" id="{281759D2-546C-914F-B2E5-D1B20F0163AF}"/>
              </a:ext>
            </a:extLst>
          </p:cNvPr>
          <p:cNvSpPr txBox="1"/>
          <p:nvPr/>
        </p:nvSpPr>
        <p:spPr>
          <a:xfrm>
            <a:off x="8036272" y="3984676"/>
            <a:ext cx="3163137" cy="923330"/>
          </a:xfrm>
          <a:prstGeom prst="rect">
            <a:avLst/>
          </a:prstGeom>
          <a:no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Catholic schools </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help to develop students’ minds, bodies, and soul​s.</a:t>
            </a:r>
          </a:p>
        </p:txBody>
      </p:sp>
      <p:cxnSp>
        <p:nvCxnSpPr>
          <p:cNvPr id="11" name="Straight Connector 10">
            <a:extLst>
              <a:ext uri="{FF2B5EF4-FFF2-40B4-BE49-F238E27FC236}">
                <a16:creationId xmlns:a16="http://schemas.microsoft.com/office/drawing/2014/main" id="{CB22B238-AE4B-FE45-BD4F-9231196EC40F}"/>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F7E8901-0F44-E849-BFD8-C888393264E3}"/>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entagon 12">
            <a:extLst>
              <a:ext uri="{FF2B5EF4-FFF2-40B4-BE49-F238E27FC236}">
                <a16:creationId xmlns:a16="http://schemas.microsoft.com/office/drawing/2014/main" id="{6D6311FC-47AF-CD4F-811D-8C055A10DFE6}"/>
              </a:ext>
            </a:extLst>
          </p:cNvPr>
          <p:cNvSpPr/>
          <p:nvPr/>
        </p:nvSpPr>
        <p:spPr>
          <a:xfrm>
            <a:off x="0" y="5443539"/>
            <a:ext cx="9573481"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4" name="TextBox 13">
            <a:extLst>
              <a:ext uri="{FF2B5EF4-FFF2-40B4-BE49-F238E27FC236}">
                <a16:creationId xmlns:a16="http://schemas.microsoft.com/office/drawing/2014/main" id="{85A9CD56-DE6B-7942-A209-043980843A5C}"/>
              </a:ext>
            </a:extLst>
          </p:cNvPr>
          <p:cNvSpPr txBox="1"/>
          <p:nvPr/>
        </p:nvSpPr>
        <p:spPr>
          <a:xfrm>
            <a:off x="358095" y="5610325"/>
            <a:ext cx="8599638"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The Catholic school assists parents, who are the primary educators of their children, in meeting their responsibility of educating their children in the teachings of the Catholic Church and of living a Catholic way of life.</a:t>
            </a:r>
          </a:p>
        </p:txBody>
      </p:sp>
      <p:pic>
        <p:nvPicPr>
          <p:cNvPr id="15" name="Picture 14">
            <a:extLst>
              <a:ext uri="{FF2B5EF4-FFF2-40B4-BE49-F238E27FC236}">
                <a16:creationId xmlns:a16="http://schemas.microsoft.com/office/drawing/2014/main" id="{4CCF0FA2-628F-BC42-A5A1-7F616F06CE3F}"/>
              </a:ext>
            </a:extLst>
          </p:cNvPr>
          <p:cNvPicPr>
            <a:picLocks noChangeAspect="1"/>
          </p:cNvPicPr>
          <p:nvPr/>
        </p:nvPicPr>
        <p:blipFill>
          <a:blip r:embed="rId4"/>
          <a:stretch>
            <a:fillRect/>
          </a:stretch>
        </p:blipFill>
        <p:spPr>
          <a:xfrm>
            <a:off x="1765191" y="2333088"/>
            <a:ext cx="1141112" cy="1516555"/>
          </a:xfrm>
          <a:prstGeom prst="rect">
            <a:avLst/>
          </a:prstGeom>
        </p:spPr>
      </p:pic>
      <p:pic>
        <p:nvPicPr>
          <p:cNvPr id="16" name="Picture 15">
            <a:extLst>
              <a:ext uri="{FF2B5EF4-FFF2-40B4-BE49-F238E27FC236}">
                <a16:creationId xmlns:a16="http://schemas.microsoft.com/office/drawing/2014/main" id="{45D30283-910D-F24B-8FA8-A1762E3C2948}"/>
              </a:ext>
            </a:extLst>
          </p:cNvPr>
          <p:cNvPicPr>
            <a:picLocks noChangeAspect="1"/>
          </p:cNvPicPr>
          <p:nvPr/>
        </p:nvPicPr>
        <p:blipFill>
          <a:blip r:embed="rId5"/>
          <a:stretch>
            <a:fillRect/>
          </a:stretch>
        </p:blipFill>
        <p:spPr>
          <a:xfrm>
            <a:off x="5040674" y="2319459"/>
            <a:ext cx="1655894" cy="1672723"/>
          </a:xfrm>
          <a:prstGeom prst="rect">
            <a:avLst/>
          </a:prstGeom>
        </p:spPr>
      </p:pic>
      <p:pic>
        <p:nvPicPr>
          <p:cNvPr id="17" name="Picture 16">
            <a:extLst>
              <a:ext uri="{FF2B5EF4-FFF2-40B4-BE49-F238E27FC236}">
                <a16:creationId xmlns:a16="http://schemas.microsoft.com/office/drawing/2014/main" id="{A1D26FCA-E92B-4942-A4EF-4F50741AE69B}"/>
              </a:ext>
            </a:extLst>
          </p:cNvPr>
          <p:cNvPicPr>
            <a:picLocks noChangeAspect="1"/>
          </p:cNvPicPr>
          <p:nvPr/>
        </p:nvPicPr>
        <p:blipFill>
          <a:blip r:embed="rId6"/>
          <a:stretch>
            <a:fillRect/>
          </a:stretch>
        </p:blipFill>
        <p:spPr>
          <a:xfrm>
            <a:off x="9154510" y="2285077"/>
            <a:ext cx="837960" cy="1644497"/>
          </a:xfrm>
          <a:prstGeom prst="rect">
            <a:avLst/>
          </a:prstGeom>
        </p:spPr>
      </p:pic>
    </p:spTree>
    <p:extLst>
      <p:ext uri="{BB962C8B-B14F-4D97-AF65-F5344CB8AC3E}">
        <p14:creationId xmlns:p14="http://schemas.microsoft.com/office/powerpoint/2010/main" val="1272405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erson, crowd, people&#10;&#10;Description automatically generated">
            <a:extLst>
              <a:ext uri="{FF2B5EF4-FFF2-40B4-BE49-F238E27FC236}">
                <a16:creationId xmlns:a16="http://schemas.microsoft.com/office/drawing/2014/main" id="{E78734D5-65B3-DB40-9B68-6196BF314CCF}"/>
              </a:ext>
            </a:extLst>
          </p:cNvPr>
          <p:cNvPicPr>
            <a:picLocks noChangeAspect="1"/>
          </p:cNvPicPr>
          <p:nvPr/>
        </p:nvPicPr>
        <p:blipFill rotWithShape="1">
          <a:blip r:embed="rId3"/>
          <a:srcRect b="19029"/>
          <a:stretch/>
        </p:blipFill>
        <p:spPr>
          <a:xfrm>
            <a:off x="0" y="-1"/>
            <a:ext cx="12192000" cy="6858001"/>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0"/>
            <a:ext cx="12192000"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Scholarship Granting Organizations</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8783782"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65306CF-6A5A-8C43-BDB7-18C46BEA32C3}"/>
              </a:ext>
            </a:extLst>
          </p:cNvPr>
          <p:cNvPicPr>
            <a:picLocks noChangeAspect="1"/>
          </p:cNvPicPr>
          <p:nvPr/>
        </p:nvPicPr>
        <p:blipFill>
          <a:blip r:embed="rId5"/>
          <a:stretch>
            <a:fillRect/>
          </a:stretch>
        </p:blipFill>
        <p:spPr>
          <a:xfrm>
            <a:off x="5086088" y="2300287"/>
            <a:ext cx="1611922" cy="1396999"/>
          </a:xfrm>
          <a:prstGeom prst="rect">
            <a:avLst/>
          </a:prstGeom>
        </p:spPr>
      </p:pic>
      <p:sp>
        <p:nvSpPr>
          <p:cNvPr id="16" name="TextBox 15">
            <a:extLst>
              <a:ext uri="{FF2B5EF4-FFF2-40B4-BE49-F238E27FC236}">
                <a16:creationId xmlns:a16="http://schemas.microsoft.com/office/drawing/2014/main" id="{78C50D25-1F82-0240-A788-D101C02F1883}"/>
              </a:ext>
            </a:extLst>
          </p:cNvPr>
          <p:cNvSpPr txBox="1"/>
          <p:nvPr/>
        </p:nvSpPr>
        <p:spPr>
          <a:xfrm>
            <a:off x="4335810" y="3971925"/>
            <a:ext cx="2843212" cy="646331"/>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Funded by private, charitable donations</a:t>
            </a:r>
          </a:p>
        </p:txBody>
      </p:sp>
      <p:sp>
        <p:nvSpPr>
          <p:cNvPr id="18" name="TextBox 17">
            <a:extLst>
              <a:ext uri="{FF2B5EF4-FFF2-40B4-BE49-F238E27FC236}">
                <a16:creationId xmlns:a16="http://schemas.microsoft.com/office/drawing/2014/main" id="{23CC560B-3EE5-D545-BDD3-5931E5EAE59D}"/>
              </a:ext>
            </a:extLst>
          </p:cNvPr>
          <p:cNvSpPr txBox="1"/>
          <p:nvPr/>
        </p:nvSpPr>
        <p:spPr>
          <a:xfrm>
            <a:off x="857250" y="3992182"/>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Provides scholarships to income eligible students</a:t>
            </a:r>
          </a:p>
        </p:txBody>
      </p:sp>
      <p:sp>
        <p:nvSpPr>
          <p:cNvPr id="20" name="TextBox 19">
            <a:extLst>
              <a:ext uri="{FF2B5EF4-FFF2-40B4-BE49-F238E27FC236}">
                <a16:creationId xmlns:a16="http://schemas.microsoft.com/office/drawing/2014/main" id="{32D19931-9BDF-7E48-82CA-24AAFEF1A7CB}"/>
              </a:ext>
            </a:extLst>
          </p:cNvPr>
          <p:cNvSpPr txBox="1"/>
          <p:nvPr/>
        </p:nvSpPr>
        <p:spPr>
          <a:xfrm>
            <a:off x="8171611" y="3971925"/>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SGOs are part of the School Scholarship Tax Credit Program.</a:t>
            </a:r>
          </a:p>
        </p:txBody>
      </p:sp>
      <p:pic>
        <p:nvPicPr>
          <p:cNvPr id="21" name="Picture 20">
            <a:extLst>
              <a:ext uri="{FF2B5EF4-FFF2-40B4-BE49-F238E27FC236}">
                <a16:creationId xmlns:a16="http://schemas.microsoft.com/office/drawing/2014/main" id="{15520342-FB54-CB4F-81B0-790D881B3597}"/>
              </a:ext>
            </a:extLst>
          </p:cNvPr>
          <p:cNvPicPr>
            <a:picLocks noChangeAspect="1"/>
          </p:cNvPicPr>
          <p:nvPr/>
        </p:nvPicPr>
        <p:blipFill>
          <a:blip r:embed="rId6"/>
          <a:stretch>
            <a:fillRect/>
          </a:stretch>
        </p:blipFill>
        <p:spPr>
          <a:xfrm>
            <a:off x="1491413" y="2190252"/>
            <a:ext cx="1370796" cy="1626590"/>
          </a:xfrm>
          <a:prstGeom prst="rect">
            <a:avLst/>
          </a:prstGeom>
        </p:spPr>
      </p:pic>
      <p:pic>
        <p:nvPicPr>
          <p:cNvPr id="24" name="Picture 23">
            <a:extLst>
              <a:ext uri="{FF2B5EF4-FFF2-40B4-BE49-F238E27FC236}">
                <a16:creationId xmlns:a16="http://schemas.microsoft.com/office/drawing/2014/main" id="{EFE91899-C111-E249-AB48-20BFE7BA9A2E}"/>
              </a:ext>
            </a:extLst>
          </p:cNvPr>
          <p:cNvPicPr>
            <a:picLocks noChangeAspect="1"/>
          </p:cNvPicPr>
          <p:nvPr/>
        </p:nvPicPr>
        <p:blipFill>
          <a:blip r:embed="rId7"/>
          <a:stretch>
            <a:fillRect/>
          </a:stretch>
        </p:blipFill>
        <p:spPr>
          <a:xfrm>
            <a:off x="8594047" y="2391865"/>
            <a:ext cx="1932736" cy="1424977"/>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AEBF80-371E-3241-AB51-3DA1469058FE}"/>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1" y="5443539"/>
            <a:ext cx="8171610"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358095" y="5610325"/>
            <a:ext cx="7455422"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The Scholarship Granting Organization of Northeast Indiana (SGONEI) was founded in 2011 to provide scholarships to attend the Catholic schools of the Diocese of Fort Wayne-South Bend.</a:t>
            </a:r>
          </a:p>
        </p:txBody>
      </p:sp>
    </p:spTree>
    <p:extLst>
      <p:ext uri="{BB962C8B-B14F-4D97-AF65-F5344CB8AC3E}">
        <p14:creationId xmlns:p14="http://schemas.microsoft.com/office/powerpoint/2010/main" val="1918184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utdoor, tree, person, people&#10;&#10;Description automatically generated">
            <a:extLst>
              <a:ext uri="{FF2B5EF4-FFF2-40B4-BE49-F238E27FC236}">
                <a16:creationId xmlns:a16="http://schemas.microsoft.com/office/drawing/2014/main" id="{88B10936-8565-F948-B16D-01BEBCCE2B4E}"/>
              </a:ext>
            </a:extLst>
          </p:cNvPr>
          <p:cNvPicPr>
            <a:picLocks noChangeAspect="1"/>
          </p:cNvPicPr>
          <p:nvPr/>
        </p:nvPicPr>
        <p:blipFill rotWithShape="1">
          <a:blip r:embed="rId3"/>
          <a:srcRect t="10947" r="20265" b="21892"/>
          <a:stretch/>
        </p:blipFill>
        <p:spPr>
          <a:xfrm>
            <a:off x="0" y="0"/>
            <a:ext cx="12192000" cy="6857999"/>
          </a:xfrm>
          <a:prstGeom prst="rect">
            <a:avLst/>
          </a:prstGeom>
        </p:spPr>
      </p:pic>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C95B025-D776-3E4A-9FBC-29B19F46367B}"/>
              </a:ext>
            </a:extLst>
          </p:cNvPr>
          <p:cNvSpPr/>
          <p:nvPr/>
        </p:nvSpPr>
        <p:spPr>
          <a:xfrm>
            <a:off x="582858" y="0"/>
            <a:ext cx="3989142"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F40A013-149F-C44A-B14D-3CA9BF120C65}"/>
              </a:ext>
            </a:extLst>
          </p:cNvPr>
          <p:cNvSpPr txBox="1"/>
          <p:nvPr/>
        </p:nvSpPr>
        <p:spPr>
          <a:xfrm>
            <a:off x="675725" y="428177"/>
            <a:ext cx="3803405" cy="6001643"/>
          </a:xfrm>
          <a:prstGeom prst="rect">
            <a:avLst/>
          </a:prstGeom>
          <a:noFill/>
        </p:spPr>
        <p:txBody>
          <a:bodyPr wrap="square" rtlCol="0">
            <a:spAutoFit/>
          </a:bodyPr>
          <a:lstStyle/>
          <a:p>
            <a:pPr algn="ctr"/>
            <a:r>
              <a:rPr lang="en-US" sz="9600" b="1" dirty="0">
                <a:solidFill>
                  <a:srgbClr val="BD9900"/>
                </a:solidFill>
                <a:latin typeface="Open Sans" panose="020B0606030504020204" pitchFamily="34" charset="0"/>
                <a:ea typeface="Open Sans" panose="020B0606030504020204" pitchFamily="34" charset="0"/>
                <a:cs typeface="Open Sans" panose="020B0606030504020204" pitchFamily="34" charset="0"/>
              </a:rPr>
              <a:t>Q.</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How is this different than Indiana Choice Scholarships (voucher)?</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Choice Scholarships:</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Publicly funded</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Eligibility Track Requirements</a:t>
            </a: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SGO Scholarships</a:t>
            </a: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Private Donor funded</a:t>
            </a: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No track requirements</a:t>
            </a:r>
          </a:p>
        </p:txBody>
      </p:sp>
      <p:cxnSp>
        <p:nvCxnSpPr>
          <p:cNvPr id="23" name="Straight Connector 22">
            <a:extLst>
              <a:ext uri="{FF2B5EF4-FFF2-40B4-BE49-F238E27FC236}">
                <a16:creationId xmlns:a16="http://schemas.microsoft.com/office/drawing/2014/main" id="{4AD51BAF-15F1-2340-8082-12168C745E92}"/>
              </a:ext>
            </a:extLst>
          </p:cNvPr>
          <p:cNvCxnSpPr>
            <a:cxnSpLocks/>
          </p:cNvCxnSpPr>
          <p:nvPr/>
        </p:nvCxnSpPr>
        <p:spPr>
          <a:xfrm>
            <a:off x="1905483" y="3984048"/>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1CD05BC-72CE-BC4A-A122-21BA9F1E3003}"/>
              </a:ext>
            </a:extLst>
          </p:cNvPr>
          <p:cNvCxnSpPr>
            <a:cxnSpLocks/>
          </p:cNvCxnSpPr>
          <p:nvPr/>
        </p:nvCxnSpPr>
        <p:spPr>
          <a:xfrm>
            <a:off x="1905483" y="5633845"/>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514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tree, outdoor, tower&#10;&#10;Description automatically generated">
            <a:extLst>
              <a:ext uri="{FF2B5EF4-FFF2-40B4-BE49-F238E27FC236}">
                <a16:creationId xmlns:a16="http://schemas.microsoft.com/office/drawing/2014/main" id="{1CE2598D-D18F-D545-ADF0-2B063D857AA0}"/>
              </a:ext>
            </a:extLst>
          </p:cNvPr>
          <p:cNvPicPr>
            <a:picLocks noChangeAspect="1"/>
          </p:cNvPicPr>
          <p:nvPr/>
        </p:nvPicPr>
        <p:blipFill rotWithShape="1">
          <a:blip r:embed="rId3"/>
          <a:srcRect t="8680" b="16382"/>
          <a:stretch/>
        </p:blipFill>
        <p:spPr>
          <a:xfrm>
            <a:off x="0" y="1"/>
            <a:ext cx="12201996" cy="6857998"/>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0"/>
            <a:ext cx="12191999"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Student-Based Requirements </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7515225"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1" y="5443539"/>
            <a:ext cx="6229349"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358095" y="5610325"/>
            <a:ext cx="5542643"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Families qualify for scholarships based upon the household income that is below 300% of the Federal Reduced Lunch guidelines.</a:t>
            </a:r>
          </a:p>
        </p:txBody>
      </p:sp>
      <p:cxnSp>
        <p:nvCxnSpPr>
          <p:cNvPr id="23" name="Straight Connector 22">
            <a:extLst>
              <a:ext uri="{FF2B5EF4-FFF2-40B4-BE49-F238E27FC236}">
                <a16:creationId xmlns:a16="http://schemas.microsoft.com/office/drawing/2014/main" id="{4C1E7EE2-D48C-B74C-BC0A-31C465D2F8B9}"/>
              </a:ext>
            </a:extLst>
          </p:cNvPr>
          <p:cNvCxnSpPr>
            <a:cxnSpLocks/>
          </p:cNvCxnSpPr>
          <p:nvPr/>
        </p:nvCxnSpPr>
        <p:spPr>
          <a:xfrm>
            <a:off x="5652945" y="1973874"/>
            <a:ext cx="9525" cy="3100743"/>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E25F47B-8DA2-C744-BE1C-C72B4CAC520E}"/>
              </a:ext>
            </a:extLst>
          </p:cNvPr>
          <p:cNvPicPr>
            <a:picLocks noChangeAspect="1"/>
          </p:cNvPicPr>
          <p:nvPr/>
        </p:nvPicPr>
        <p:blipFill>
          <a:blip r:embed="rId5"/>
          <a:srcRect/>
          <a:stretch/>
        </p:blipFill>
        <p:spPr>
          <a:xfrm>
            <a:off x="1076113" y="1961292"/>
            <a:ext cx="9218553" cy="3243009"/>
          </a:xfrm>
          <a:prstGeom prst="rect">
            <a:avLst/>
          </a:prstGeom>
        </p:spPr>
      </p:pic>
      <p:sp>
        <p:nvSpPr>
          <p:cNvPr id="16" name="TextBox 15">
            <a:extLst>
              <a:ext uri="{FF2B5EF4-FFF2-40B4-BE49-F238E27FC236}">
                <a16:creationId xmlns:a16="http://schemas.microsoft.com/office/drawing/2014/main" id="{561117DE-37FF-0349-B72C-B07E9294970D}"/>
              </a:ext>
            </a:extLst>
          </p:cNvPr>
          <p:cNvSpPr txBox="1"/>
          <p:nvPr/>
        </p:nvSpPr>
        <p:spPr>
          <a:xfrm>
            <a:off x="7924800" y="5981600"/>
            <a:ext cx="3015188" cy="461665"/>
          </a:xfrm>
          <a:prstGeom prst="rect">
            <a:avLst/>
          </a:prstGeom>
          <a:noFill/>
        </p:spPr>
        <p:txBody>
          <a:bodyPr wrap="square" rtlCol="0">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*Income limits based on 300% Federal Reduced Lunch Guidelines, 2022-23</a:t>
            </a:r>
          </a:p>
        </p:txBody>
      </p:sp>
    </p:spTree>
    <p:extLst>
      <p:ext uri="{BB962C8B-B14F-4D97-AF65-F5344CB8AC3E}">
        <p14:creationId xmlns:p14="http://schemas.microsoft.com/office/powerpoint/2010/main" val="550025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outside a building&#10;&#10;Description automatically generated with low confidence">
            <a:extLst>
              <a:ext uri="{FF2B5EF4-FFF2-40B4-BE49-F238E27FC236}">
                <a16:creationId xmlns:a16="http://schemas.microsoft.com/office/drawing/2014/main" id="{E18DD47E-F62F-D64A-B9CF-8E507943C64B}"/>
              </a:ext>
            </a:extLst>
          </p:cNvPr>
          <p:cNvPicPr>
            <a:picLocks noChangeAspect="1"/>
          </p:cNvPicPr>
          <p:nvPr/>
        </p:nvPicPr>
        <p:blipFill rotWithShape="1">
          <a:blip r:embed="rId3"/>
          <a:srcRect t="7833" b="7833"/>
          <a:stretch/>
        </p:blipFill>
        <p:spPr>
          <a:xfrm flipH="1">
            <a:off x="0" y="0"/>
            <a:ext cx="12192001" cy="6858000"/>
          </a:xfrm>
          <a:prstGeom prst="rect">
            <a:avLst/>
          </a:prstGeom>
        </p:spPr>
      </p:pic>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C95B025-D776-3E4A-9FBC-29B19F46367B}"/>
              </a:ext>
            </a:extLst>
          </p:cNvPr>
          <p:cNvSpPr/>
          <p:nvPr/>
        </p:nvSpPr>
        <p:spPr>
          <a:xfrm>
            <a:off x="582858" y="0"/>
            <a:ext cx="3989142"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F40A013-149F-C44A-B14D-3CA9BF120C65}"/>
              </a:ext>
            </a:extLst>
          </p:cNvPr>
          <p:cNvSpPr txBox="1"/>
          <p:nvPr/>
        </p:nvSpPr>
        <p:spPr>
          <a:xfrm>
            <a:off x="934090" y="705177"/>
            <a:ext cx="3337475" cy="5724644"/>
          </a:xfrm>
          <a:prstGeom prst="rect">
            <a:avLst/>
          </a:prstGeom>
          <a:noFill/>
        </p:spPr>
        <p:txBody>
          <a:bodyPr wrap="square" rtlCol="0">
            <a:spAutoFit/>
          </a:bodyPr>
          <a:lstStyle/>
          <a:p>
            <a:pPr algn="ctr"/>
            <a:r>
              <a:rPr lang="en-US" sz="9600" b="1" dirty="0">
                <a:solidFill>
                  <a:srgbClr val="BD9900"/>
                </a:solidFill>
                <a:latin typeface="Open Sans" panose="020B0606030504020204" pitchFamily="34" charset="0"/>
                <a:ea typeface="Open Sans" panose="020B0606030504020204" pitchFamily="34" charset="0"/>
                <a:cs typeface="Open Sans" panose="020B0606030504020204" pitchFamily="34" charset="0"/>
              </a:rPr>
              <a:t>Q.</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Can types of scholarships overlap?</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YES!</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Some students may be eligible to receive both a Choice Scholarship and an SGO Scholarship in the same year. School-specific assistance may overlap.</a:t>
            </a:r>
          </a:p>
        </p:txBody>
      </p:sp>
      <p:cxnSp>
        <p:nvCxnSpPr>
          <p:cNvPr id="23" name="Straight Connector 22">
            <a:extLst>
              <a:ext uri="{FF2B5EF4-FFF2-40B4-BE49-F238E27FC236}">
                <a16:creationId xmlns:a16="http://schemas.microsoft.com/office/drawing/2014/main" id="{4AD51BAF-15F1-2340-8082-12168C745E92}"/>
              </a:ext>
            </a:extLst>
          </p:cNvPr>
          <p:cNvCxnSpPr>
            <a:cxnSpLocks/>
          </p:cNvCxnSpPr>
          <p:nvPr/>
        </p:nvCxnSpPr>
        <p:spPr>
          <a:xfrm>
            <a:off x="1958590" y="4453848"/>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2C72A2-BA97-7946-B5E8-1810E36EF433}"/>
              </a:ext>
            </a:extLst>
          </p:cNvPr>
          <p:cNvCxnSpPr>
            <a:cxnSpLocks/>
          </p:cNvCxnSpPr>
          <p:nvPr/>
        </p:nvCxnSpPr>
        <p:spPr>
          <a:xfrm>
            <a:off x="1958590" y="3608720"/>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928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classroom&#10;&#10;Description automatically generated with medium confidence">
            <a:extLst>
              <a:ext uri="{FF2B5EF4-FFF2-40B4-BE49-F238E27FC236}">
                <a16:creationId xmlns:a16="http://schemas.microsoft.com/office/drawing/2014/main" id="{2AFB9BA9-B41B-4C48-A10F-A9C70701CD68}"/>
              </a:ext>
            </a:extLst>
          </p:cNvPr>
          <p:cNvPicPr>
            <a:picLocks noChangeAspect="1"/>
          </p:cNvPicPr>
          <p:nvPr/>
        </p:nvPicPr>
        <p:blipFill rotWithShape="1">
          <a:blip r:embed="rId3"/>
          <a:srcRect l="31248"/>
          <a:stretch/>
        </p:blipFill>
        <p:spPr>
          <a:xfrm>
            <a:off x="0" y="-18369"/>
            <a:ext cx="12192000" cy="6894737"/>
          </a:xfrm>
          <a:prstGeom prst="rect">
            <a:avLst/>
          </a:prstGeom>
        </p:spPr>
      </p:pic>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C95B025-D776-3E4A-9FBC-29B19F46367B}"/>
              </a:ext>
            </a:extLst>
          </p:cNvPr>
          <p:cNvSpPr/>
          <p:nvPr/>
        </p:nvSpPr>
        <p:spPr>
          <a:xfrm>
            <a:off x="582858" y="0"/>
            <a:ext cx="3989142"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F40A013-149F-C44A-B14D-3CA9BF120C65}"/>
              </a:ext>
            </a:extLst>
          </p:cNvPr>
          <p:cNvSpPr txBox="1"/>
          <p:nvPr/>
        </p:nvSpPr>
        <p:spPr>
          <a:xfrm>
            <a:off x="934090" y="705177"/>
            <a:ext cx="3337475" cy="4801314"/>
          </a:xfrm>
          <a:prstGeom prst="rect">
            <a:avLst/>
          </a:prstGeom>
          <a:noFill/>
        </p:spPr>
        <p:txBody>
          <a:bodyPr wrap="square" rtlCol="0">
            <a:spAutoFit/>
          </a:bodyPr>
          <a:lstStyle/>
          <a:p>
            <a:pPr algn="ctr"/>
            <a:r>
              <a:rPr lang="en-US" sz="9600" b="1" dirty="0">
                <a:solidFill>
                  <a:srgbClr val="BD9900"/>
                </a:solidFill>
                <a:latin typeface="Open Sans" panose="020B0606030504020204" pitchFamily="34" charset="0"/>
                <a:ea typeface="Open Sans" panose="020B0606030504020204" pitchFamily="34" charset="0"/>
                <a:cs typeface="Open Sans" panose="020B0606030504020204" pitchFamily="34" charset="0"/>
              </a:rPr>
              <a:t>Q.</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Can scholarships</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 renewed?</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YES!</a:t>
            </a:r>
          </a:p>
          <a:p>
            <a:pPr algn="ct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Choice and SGO Scholarships are eligible for annual renewal with proof of income. </a:t>
            </a:r>
          </a:p>
        </p:txBody>
      </p:sp>
      <p:cxnSp>
        <p:nvCxnSpPr>
          <p:cNvPr id="23" name="Straight Connector 22">
            <a:extLst>
              <a:ext uri="{FF2B5EF4-FFF2-40B4-BE49-F238E27FC236}">
                <a16:creationId xmlns:a16="http://schemas.microsoft.com/office/drawing/2014/main" id="{4AD51BAF-15F1-2340-8082-12168C745E92}"/>
              </a:ext>
            </a:extLst>
          </p:cNvPr>
          <p:cNvCxnSpPr>
            <a:cxnSpLocks/>
          </p:cNvCxnSpPr>
          <p:nvPr/>
        </p:nvCxnSpPr>
        <p:spPr>
          <a:xfrm>
            <a:off x="1943581" y="4056694"/>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40579E-E1B7-BE4A-8D90-3FADCB5A2652}"/>
              </a:ext>
            </a:extLst>
          </p:cNvPr>
          <p:cNvCxnSpPr>
            <a:cxnSpLocks/>
          </p:cNvCxnSpPr>
          <p:nvPr/>
        </p:nvCxnSpPr>
        <p:spPr>
          <a:xfrm>
            <a:off x="1943581" y="3211567"/>
            <a:ext cx="1343891"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00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erson, crowd, people&#10;&#10;Description automatically generated">
            <a:extLst>
              <a:ext uri="{FF2B5EF4-FFF2-40B4-BE49-F238E27FC236}">
                <a16:creationId xmlns:a16="http://schemas.microsoft.com/office/drawing/2014/main" id="{E78734D5-65B3-DB40-9B68-6196BF314CCF}"/>
              </a:ext>
            </a:extLst>
          </p:cNvPr>
          <p:cNvPicPr>
            <a:picLocks noChangeAspect="1"/>
          </p:cNvPicPr>
          <p:nvPr/>
        </p:nvPicPr>
        <p:blipFill rotWithShape="1">
          <a:blip r:embed="rId3"/>
          <a:srcRect b="19029"/>
          <a:stretch/>
        </p:blipFill>
        <p:spPr>
          <a:xfrm>
            <a:off x="0" y="-1"/>
            <a:ext cx="12192000" cy="6858001"/>
          </a:xfrm>
          <a:prstGeom prst="rect">
            <a:avLst/>
          </a:prstGeom>
        </p:spPr>
      </p:pic>
      <p:sp>
        <p:nvSpPr>
          <p:cNvPr id="8" name="Rectangle 7">
            <a:extLst>
              <a:ext uri="{FF2B5EF4-FFF2-40B4-BE49-F238E27FC236}">
                <a16:creationId xmlns:a16="http://schemas.microsoft.com/office/drawing/2014/main" id="{F3E728BC-577C-F64A-A65F-69CA800F115A}"/>
              </a:ext>
            </a:extLst>
          </p:cNvPr>
          <p:cNvSpPr/>
          <p:nvPr/>
        </p:nvSpPr>
        <p:spPr>
          <a:xfrm>
            <a:off x="0" y="0"/>
            <a:ext cx="12192000" cy="6858000"/>
          </a:xfrm>
          <a:prstGeom prst="rect">
            <a:avLst/>
          </a:prstGeom>
          <a:solidFill>
            <a:srgbClr val="0623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A5BC57EB-097C-8F4A-AEA5-6CC11EFA7415}"/>
              </a:ext>
            </a:extLst>
          </p:cNvPr>
          <p:cNvSpPr/>
          <p:nvPr/>
        </p:nvSpPr>
        <p:spPr>
          <a:xfrm rot="5400000">
            <a:off x="10006900" y="323491"/>
            <a:ext cx="2122127" cy="1475150"/>
          </a:xfrm>
          <a:prstGeom prst="homePlate">
            <a:avLst/>
          </a:prstGeom>
          <a:solidFill>
            <a:srgbClr val="BD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098552-1A8C-254A-9C9B-937CDBCB1E77}"/>
              </a:ext>
            </a:extLst>
          </p:cNvPr>
          <p:cNvPicPr>
            <a:picLocks noChangeAspect="1"/>
          </p:cNvPicPr>
          <p:nvPr/>
        </p:nvPicPr>
        <p:blipFill>
          <a:blip r:embed="rId4"/>
          <a:stretch>
            <a:fillRect/>
          </a:stretch>
        </p:blipFill>
        <p:spPr>
          <a:xfrm>
            <a:off x="10526783" y="160592"/>
            <a:ext cx="1082359" cy="1504335"/>
          </a:xfrm>
          <a:prstGeom prst="rect">
            <a:avLst/>
          </a:prstGeom>
        </p:spPr>
      </p:pic>
      <p:sp>
        <p:nvSpPr>
          <p:cNvPr id="2" name="TextBox 1">
            <a:extLst>
              <a:ext uri="{FF2B5EF4-FFF2-40B4-BE49-F238E27FC236}">
                <a16:creationId xmlns:a16="http://schemas.microsoft.com/office/drawing/2014/main" id="{373EF18E-1EFE-1F45-ACAC-91D58E0768F3}"/>
              </a:ext>
            </a:extLst>
          </p:cNvPr>
          <p:cNvSpPr txBox="1"/>
          <p:nvPr/>
        </p:nvSpPr>
        <p:spPr>
          <a:xfrm>
            <a:off x="582857" y="414735"/>
            <a:ext cx="8990633"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APPLICATION PROCESS</a:t>
            </a:r>
          </a:p>
        </p:txBody>
      </p:sp>
      <p:cxnSp>
        <p:nvCxnSpPr>
          <p:cNvPr id="4" name="Straight Connector 3">
            <a:extLst>
              <a:ext uri="{FF2B5EF4-FFF2-40B4-BE49-F238E27FC236}">
                <a16:creationId xmlns:a16="http://schemas.microsoft.com/office/drawing/2014/main" id="{2B832A8F-8682-004D-93FA-343F4117F24B}"/>
              </a:ext>
            </a:extLst>
          </p:cNvPr>
          <p:cNvCxnSpPr>
            <a:cxnSpLocks/>
          </p:cNvCxnSpPr>
          <p:nvPr/>
        </p:nvCxnSpPr>
        <p:spPr>
          <a:xfrm>
            <a:off x="0" y="1061066"/>
            <a:ext cx="5842000" cy="0"/>
          </a:xfrm>
          <a:prstGeom prst="line">
            <a:avLst/>
          </a:prstGeom>
          <a:ln w="38100">
            <a:solidFill>
              <a:srgbClr val="BD99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C50D25-1F82-0240-A788-D101C02F1883}"/>
              </a:ext>
            </a:extLst>
          </p:cNvPr>
          <p:cNvSpPr txBox="1"/>
          <p:nvPr/>
        </p:nvSpPr>
        <p:spPr>
          <a:xfrm>
            <a:off x="7849804" y="3911116"/>
            <a:ext cx="3117497"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Apply for assistance.</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application is submitted by the school.</a:t>
            </a:r>
          </a:p>
        </p:txBody>
      </p:sp>
      <p:sp>
        <p:nvSpPr>
          <p:cNvPr id="18" name="TextBox 17">
            <a:extLst>
              <a:ext uri="{FF2B5EF4-FFF2-40B4-BE49-F238E27FC236}">
                <a16:creationId xmlns:a16="http://schemas.microsoft.com/office/drawing/2014/main" id="{23CC560B-3EE5-D545-BDD3-5931E5EAE59D}"/>
              </a:ext>
            </a:extLst>
          </p:cNvPr>
          <p:cNvSpPr txBox="1"/>
          <p:nvPr/>
        </p:nvSpPr>
        <p:spPr>
          <a:xfrm>
            <a:off x="777018" y="3992182"/>
            <a:ext cx="3117605"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 the school to find every financial assistance opportunity.</a:t>
            </a:r>
          </a:p>
        </p:txBody>
      </p:sp>
      <p:sp>
        <p:nvSpPr>
          <p:cNvPr id="20" name="TextBox 19">
            <a:extLst>
              <a:ext uri="{FF2B5EF4-FFF2-40B4-BE49-F238E27FC236}">
                <a16:creationId xmlns:a16="http://schemas.microsoft.com/office/drawing/2014/main" id="{32D19931-9BDF-7E48-82CA-24AAFEF1A7CB}"/>
              </a:ext>
            </a:extLst>
          </p:cNvPr>
          <p:cNvSpPr txBox="1"/>
          <p:nvPr/>
        </p:nvSpPr>
        <p:spPr>
          <a:xfrm>
            <a:off x="4298096" y="3881358"/>
            <a:ext cx="2843212"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Enroll your child for</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 quality Catholic education.</a:t>
            </a:r>
          </a:p>
        </p:txBody>
      </p:sp>
      <p:cxnSp>
        <p:nvCxnSpPr>
          <p:cNvPr id="26" name="Straight Connector 25">
            <a:extLst>
              <a:ext uri="{FF2B5EF4-FFF2-40B4-BE49-F238E27FC236}">
                <a16:creationId xmlns:a16="http://schemas.microsoft.com/office/drawing/2014/main" id="{534102AD-4846-9342-98A7-2492AD063C33}"/>
              </a:ext>
            </a:extLst>
          </p:cNvPr>
          <p:cNvCxnSpPr/>
          <p:nvPr/>
        </p:nvCxnSpPr>
        <p:spPr>
          <a:xfrm>
            <a:off x="3886201" y="2563433"/>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AEBF80-371E-3241-AB51-3DA1469058FE}"/>
              </a:ext>
            </a:extLst>
          </p:cNvPr>
          <p:cNvCxnSpPr/>
          <p:nvPr/>
        </p:nvCxnSpPr>
        <p:spPr>
          <a:xfrm>
            <a:off x="7639051" y="2563432"/>
            <a:ext cx="0" cy="18904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Pentagon 27">
            <a:extLst>
              <a:ext uri="{FF2B5EF4-FFF2-40B4-BE49-F238E27FC236}">
                <a16:creationId xmlns:a16="http://schemas.microsoft.com/office/drawing/2014/main" id="{302462DF-BC82-DD47-AD46-5018318A2C4F}"/>
              </a:ext>
            </a:extLst>
          </p:cNvPr>
          <p:cNvSpPr/>
          <p:nvPr/>
        </p:nvSpPr>
        <p:spPr>
          <a:xfrm>
            <a:off x="1" y="5443539"/>
            <a:ext cx="5841999" cy="124594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TextBox 30">
            <a:extLst>
              <a:ext uri="{FF2B5EF4-FFF2-40B4-BE49-F238E27FC236}">
                <a16:creationId xmlns:a16="http://schemas.microsoft.com/office/drawing/2014/main" id="{F97A7DC2-035E-0048-94F5-0A92F33C2E5F}"/>
              </a:ext>
            </a:extLst>
          </p:cNvPr>
          <p:cNvSpPr txBox="1"/>
          <p:nvPr/>
        </p:nvSpPr>
        <p:spPr>
          <a:xfrm>
            <a:off x="582857" y="5636146"/>
            <a:ext cx="4848905" cy="923330"/>
          </a:xfrm>
          <a:prstGeom prst="rect">
            <a:avLst/>
          </a:prstGeom>
          <a:noFill/>
        </p:spPr>
        <p:txBody>
          <a:bodyPr wrap="square" rtlCol="0">
            <a:spAutoFit/>
          </a:bodyPr>
          <a:lstStyle/>
          <a:p>
            <a:r>
              <a:rPr lang="en-US" b="1" dirty="0">
                <a:solidFill>
                  <a:srgbClr val="062350"/>
                </a:solidFill>
                <a:latin typeface="Open Sans" panose="020B0606030504020204" pitchFamily="34" charset="0"/>
                <a:ea typeface="Open Sans" panose="020B0606030504020204" pitchFamily="34" charset="0"/>
                <a:cs typeface="Open Sans" panose="020B0606030504020204" pitchFamily="34" charset="0"/>
              </a:rPr>
              <a:t>Many families are surprised to learn they are eligible for assistance they previously thought was unattainable</a:t>
            </a:r>
          </a:p>
        </p:txBody>
      </p:sp>
      <p:pic>
        <p:nvPicPr>
          <p:cNvPr id="5" name="Picture 4">
            <a:extLst>
              <a:ext uri="{FF2B5EF4-FFF2-40B4-BE49-F238E27FC236}">
                <a16:creationId xmlns:a16="http://schemas.microsoft.com/office/drawing/2014/main" id="{F2321FC7-A189-9C4C-9751-4065F2C14C12}"/>
              </a:ext>
            </a:extLst>
          </p:cNvPr>
          <p:cNvPicPr>
            <a:picLocks noChangeAspect="1"/>
          </p:cNvPicPr>
          <p:nvPr/>
        </p:nvPicPr>
        <p:blipFill>
          <a:blip r:embed="rId5"/>
          <a:stretch>
            <a:fillRect/>
          </a:stretch>
        </p:blipFill>
        <p:spPr>
          <a:xfrm>
            <a:off x="1598246" y="2253017"/>
            <a:ext cx="1475151" cy="1475151"/>
          </a:xfrm>
          <a:prstGeom prst="rect">
            <a:avLst/>
          </a:prstGeom>
        </p:spPr>
      </p:pic>
      <p:pic>
        <p:nvPicPr>
          <p:cNvPr id="6" name="Picture 5">
            <a:extLst>
              <a:ext uri="{FF2B5EF4-FFF2-40B4-BE49-F238E27FC236}">
                <a16:creationId xmlns:a16="http://schemas.microsoft.com/office/drawing/2014/main" id="{F6B6C079-7DB3-D544-8F52-119CB325F712}"/>
              </a:ext>
            </a:extLst>
          </p:cNvPr>
          <p:cNvPicPr>
            <a:picLocks noChangeAspect="1"/>
          </p:cNvPicPr>
          <p:nvPr/>
        </p:nvPicPr>
        <p:blipFill>
          <a:blip r:embed="rId6"/>
          <a:stretch>
            <a:fillRect/>
          </a:stretch>
        </p:blipFill>
        <p:spPr>
          <a:xfrm>
            <a:off x="8670978" y="2255496"/>
            <a:ext cx="1475151" cy="1475151"/>
          </a:xfrm>
          <a:prstGeom prst="rect">
            <a:avLst/>
          </a:prstGeom>
        </p:spPr>
      </p:pic>
      <p:pic>
        <p:nvPicPr>
          <p:cNvPr id="7" name="Picture 6">
            <a:extLst>
              <a:ext uri="{FF2B5EF4-FFF2-40B4-BE49-F238E27FC236}">
                <a16:creationId xmlns:a16="http://schemas.microsoft.com/office/drawing/2014/main" id="{7198FB4D-9D36-5941-BEF6-53689A0CF3DF}"/>
              </a:ext>
            </a:extLst>
          </p:cNvPr>
          <p:cNvPicPr>
            <a:picLocks noChangeAspect="1"/>
          </p:cNvPicPr>
          <p:nvPr/>
        </p:nvPicPr>
        <p:blipFill>
          <a:blip r:embed="rId7"/>
          <a:stretch>
            <a:fillRect/>
          </a:stretch>
        </p:blipFill>
        <p:spPr>
          <a:xfrm>
            <a:off x="4961610" y="2255496"/>
            <a:ext cx="1475151" cy="1475151"/>
          </a:xfrm>
          <a:prstGeom prst="rect">
            <a:avLst/>
          </a:prstGeom>
        </p:spPr>
      </p:pic>
    </p:spTree>
    <p:extLst>
      <p:ext uri="{BB962C8B-B14F-4D97-AF65-F5344CB8AC3E}">
        <p14:creationId xmlns:p14="http://schemas.microsoft.com/office/powerpoint/2010/main" val="1222126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818</Words>
  <Application>Microsoft Macintosh PowerPoint</Application>
  <PresentationFormat>Widescreen</PresentationFormat>
  <Paragraphs>79</Paragraphs>
  <Slides>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vt:lpstr>
      <vt:lpstr>Open Sans</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Gettinger</dc:creator>
  <cp:lastModifiedBy>Molly Gettinger</cp:lastModifiedBy>
  <cp:revision>31</cp:revision>
  <dcterms:created xsi:type="dcterms:W3CDTF">2021-05-19T19:54:24Z</dcterms:created>
  <dcterms:modified xsi:type="dcterms:W3CDTF">2023-02-22T19:42:37Z</dcterms:modified>
</cp:coreProperties>
</file>